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340" r:id="rId2"/>
    <p:sldId id="337" r:id="rId3"/>
    <p:sldId id="339" r:id="rId4"/>
    <p:sldId id="341" r:id="rId5"/>
    <p:sldId id="342" r:id="rId6"/>
    <p:sldId id="343" r:id="rId7"/>
    <p:sldId id="344" r:id="rId8"/>
    <p:sldId id="345" r:id="rId9"/>
    <p:sldId id="346" r:id="rId10"/>
    <p:sldId id="347" r:id="rId11"/>
    <p:sldId id="349" r:id="rId12"/>
    <p:sldId id="350" r:id="rId13"/>
    <p:sldId id="351" r:id="rId14"/>
    <p:sldId id="348" r:id="rId15"/>
    <p:sldId id="352" r:id="rId16"/>
    <p:sldId id="353" r:id="rId17"/>
    <p:sldId id="354" r:id="rId18"/>
    <p:sldId id="355" r:id="rId19"/>
    <p:sldId id="356" r:id="rId20"/>
    <p:sldId id="357" r:id="rId21"/>
    <p:sldId id="359" r:id="rId22"/>
    <p:sldId id="360" r:id="rId23"/>
    <p:sldId id="361" r:id="rId24"/>
    <p:sldId id="362" r:id="rId25"/>
    <p:sldId id="363" r:id="rId26"/>
    <p:sldId id="364" r:id="rId27"/>
    <p:sldId id="365" r:id="rId28"/>
    <p:sldId id="366" r:id="rId29"/>
    <p:sldId id="367" r:id="rId30"/>
    <p:sldId id="368" r:id="rId31"/>
    <p:sldId id="369" r:id="rId32"/>
    <p:sldId id="370" r:id="rId33"/>
    <p:sldId id="371" r:id="rId34"/>
    <p:sldId id="372" r:id="rId35"/>
    <p:sldId id="373" r:id="rId36"/>
    <p:sldId id="374" r:id="rId37"/>
    <p:sldId id="375" r:id="rId38"/>
    <p:sldId id="376" r:id="rId39"/>
    <p:sldId id="377" r:id="rId40"/>
    <p:sldId id="378" r:id="rId41"/>
    <p:sldId id="379" r:id="rId42"/>
    <p:sldId id="380" r:id="rId43"/>
    <p:sldId id="381" r:id="rId44"/>
    <p:sldId id="382" r:id="rId45"/>
    <p:sldId id="383" r:id="rId46"/>
    <p:sldId id="385" r:id="rId47"/>
    <p:sldId id="386" r:id="rId48"/>
    <p:sldId id="387" r:id="rId49"/>
    <p:sldId id="388" r:id="rId50"/>
    <p:sldId id="389" r:id="rId51"/>
    <p:sldId id="390" r:id="rId52"/>
    <p:sldId id="391" r:id="rId53"/>
    <p:sldId id="338" r:id="rId54"/>
  </p:sldIdLst>
  <p:sldSz cx="9144000" cy="6858000" type="screen4x3"/>
  <p:notesSz cx="6858000" cy="9144000"/>
  <p:defaultTextStyle>
    <a:defPPr>
      <a:defRPr lang="sr-Latn-C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4F9751"/>
    <a:srgbClr val="7F7F7F"/>
    <a:srgbClr val="1F497D"/>
    <a:srgbClr val="696969"/>
    <a:srgbClr val="B2B2B2"/>
    <a:srgbClr val="FFFF00"/>
    <a:srgbClr val="FF33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8" autoAdjust="0"/>
    <p:restoredTop sz="94041" autoAdjust="0"/>
  </p:normalViewPr>
  <p:slideViewPr>
    <p:cSldViewPr snapToGrid="0">
      <p:cViewPr varScale="1">
        <p:scale>
          <a:sx n="87" d="100"/>
          <a:sy n="87" d="100"/>
        </p:scale>
        <p:origin x="1488" y="65"/>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0BD311-196A-45E2-A9B8-227934A99DF1}" type="datetimeFigureOut">
              <a:rPr lang="en-US" smtClean="0"/>
              <a:t>6/4/2018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282F69-6CD6-4349-8579-1B7D032BC079}" type="slidenum">
              <a:rPr lang="en-US" smtClean="0"/>
              <a:t>‹#›</a:t>
            </a:fld>
            <a:endParaRPr lang="en-US"/>
          </a:p>
        </p:txBody>
      </p:sp>
    </p:spTree>
    <p:extLst>
      <p:ext uri="{BB962C8B-B14F-4D97-AF65-F5344CB8AC3E}">
        <p14:creationId xmlns:p14="http://schemas.microsoft.com/office/powerpoint/2010/main" val="88868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8905BACC-D375-49FC-911B-EF24970D5446}" type="slidenum">
              <a:rPr lang="hr-HR" smtClean="0"/>
              <a:pPr/>
              <a:t>1</a:t>
            </a:fld>
            <a:endParaRPr lang="hr-HR" dirty="0"/>
          </a:p>
        </p:txBody>
      </p:sp>
    </p:spTree>
    <p:extLst>
      <p:ext uri="{BB962C8B-B14F-4D97-AF65-F5344CB8AC3E}">
        <p14:creationId xmlns:p14="http://schemas.microsoft.com/office/powerpoint/2010/main" val="3844859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r-H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r-HR"/>
          </a:p>
        </p:txBody>
      </p:sp>
      <p:sp>
        <p:nvSpPr>
          <p:cNvPr id="4" name="Date Placeholder 3"/>
          <p:cNvSpPr>
            <a:spLocks noGrp="1"/>
          </p:cNvSpPr>
          <p:nvPr>
            <p:ph type="dt" sz="half" idx="10"/>
          </p:nvPr>
        </p:nvSpPr>
        <p:spPr/>
        <p:txBody>
          <a:bodyPr/>
          <a:lstStyle>
            <a:lvl1pPr>
              <a:defRPr/>
            </a:lvl1pPr>
          </a:lstStyle>
          <a:p>
            <a:pPr>
              <a:defRPr/>
            </a:pPr>
            <a:fld id="{FA4E1E03-2D23-449B-8616-C14EE678BC82}" type="datetimeFigureOut">
              <a:rPr lang="hr-HR"/>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A9DA49DB-6967-4B0E-AC43-751D0026E287}" type="slidenum">
              <a:rPr lang="hr-HR"/>
              <a:pPr>
                <a:defRPr/>
              </a:pPr>
              <a:t>‹#›</a:t>
            </a:fld>
            <a:endParaRPr lang="hr-HR"/>
          </a:p>
        </p:txBody>
      </p:sp>
    </p:spTree>
    <p:extLst>
      <p:ext uri="{BB962C8B-B14F-4D97-AF65-F5344CB8AC3E}">
        <p14:creationId xmlns:p14="http://schemas.microsoft.com/office/powerpoint/2010/main" val="94875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ED98EF88-292B-4FD5-8834-A1687B7D05A1}" type="datetimeFigureOut">
              <a:rPr lang="hr-HR"/>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A552E65-0A7B-4394-AAA6-8E4129BBACCC}" type="slidenum">
              <a:rPr lang="hr-HR"/>
              <a:pPr>
                <a:defRPr/>
              </a:pPr>
              <a:t>‹#›</a:t>
            </a:fld>
            <a:endParaRPr lang="hr-HR"/>
          </a:p>
        </p:txBody>
      </p:sp>
    </p:spTree>
    <p:extLst>
      <p:ext uri="{BB962C8B-B14F-4D97-AF65-F5344CB8AC3E}">
        <p14:creationId xmlns:p14="http://schemas.microsoft.com/office/powerpoint/2010/main" val="205511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hr-H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6E85AE5B-885A-4E70-81C1-2BD9B9F994F9}" type="datetimeFigureOut">
              <a:rPr lang="hr-HR"/>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2620264E-E2D6-4587-8C0A-E6FC1BC8083D}" type="slidenum">
              <a:rPr lang="hr-HR"/>
              <a:pPr>
                <a:defRPr/>
              </a:pPr>
              <a:t>‹#›</a:t>
            </a:fld>
            <a:endParaRPr lang="hr-HR"/>
          </a:p>
        </p:txBody>
      </p:sp>
    </p:spTree>
    <p:extLst>
      <p:ext uri="{BB962C8B-B14F-4D97-AF65-F5344CB8AC3E}">
        <p14:creationId xmlns:p14="http://schemas.microsoft.com/office/powerpoint/2010/main" val="2511802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E98EBB73-B78F-45DD-BF06-7B90B73175E1}" type="datetimeFigureOut">
              <a:rPr lang="hr-HR"/>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60743F40-157C-4097-B33E-49A278C4E3AD}" type="slidenum">
              <a:rPr lang="hr-HR"/>
              <a:pPr>
                <a:defRPr/>
              </a:pPr>
              <a:t>‹#›</a:t>
            </a:fld>
            <a:endParaRPr lang="hr-HR"/>
          </a:p>
        </p:txBody>
      </p:sp>
    </p:spTree>
    <p:extLst>
      <p:ext uri="{BB962C8B-B14F-4D97-AF65-F5344CB8AC3E}">
        <p14:creationId xmlns:p14="http://schemas.microsoft.com/office/powerpoint/2010/main" val="479041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hr-H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A6E5114-5D7D-4AF6-9746-6B0DDD3425A9}" type="datetimeFigureOut">
              <a:rPr lang="hr-HR"/>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4BAD9FF-E165-46B8-81D5-6DA4411175F8}" type="slidenum">
              <a:rPr lang="hr-HR"/>
              <a:pPr>
                <a:defRPr/>
              </a:pPr>
              <a:t>‹#›</a:t>
            </a:fld>
            <a:endParaRPr lang="hr-HR"/>
          </a:p>
        </p:txBody>
      </p:sp>
    </p:spTree>
    <p:extLst>
      <p:ext uri="{BB962C8B-B14F-4D97-AF65-F5344CB8AC3E}">
        <p14:creationId xmlns:p14="http://schemas.microsoft.com/office/powerpoint/2010/main" val="1276460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Date Placeholder 3"/>
          <p:cNvSpPr>
            <a:spLocks noGrp="1"/>
          </p:cNvSpPr>
          <p:nvPr>
            <p:ph type="dt" sz="half" idx="10"/>
          </p:nvPr>
        </p:nvSpPr>
        <p:spPr/>
        <p:txBody>
          <a:bodyPr/>
          <a:lstStyle>
            <a:lvl1pPr>
              <a:defRPr/>
            </a:lvl1pPr>
          </a:lstStyle>
          <a:p>
            <a:pPr>
              <a:defRPr/>
            </a:pPr>
            <a:fld id="{A26E151B-80B0-4BD5-BC65-DEFB5EDEADBA}" type="datetimeFigureOut">
              <a:rPr lang="hr-HR"/>
              <a:pPr>
                <a:defRPr/>
              </a:pPr>
              <a:t>4.6.2018.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76367100-B09E-411F-9EA7-1DDCB864CBD8}" type="slidenum">
              <a:rPr lang="hr-HR"/>
              <a:pPr>
                <a:defRPr/>
              </a:pPr>
              <a:t>‹#›</a:t>
            </a:fld>
            <a:endParaRPr lang="hr-HR"/>
          </a:p>
        </p:txBody>
      </p:sp>
    </p:spTree>
    <p:extLst>
      <p:ext uri="{BB962C8B-B14F-4D97-AF65-F5344CB8AC3E}">
        <p14:creationId xmlns:p14="http://schemas.microsoft.com/office/powerpoint/2010/main" val="231218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r-H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7" name="Date Placeholder 3"/>
          <p:cNvSpPr>
            <a:spLocks noGrp="1"/>
          </p:cNvSpPr>
          <p:nvPr>
            <p:ph type="dt" sz="half" idx="10"/>
          </p:nvPr>
        </p:nvSpPr>
        <p:spPr/>
        <p:txBody>
          <a:bodyPr/>
          <a:lstStyle>
            <a:lvl1pPr>
              <a:defRPr/>
            </a:lvl1pPr>
          </a:lstStyle>
          <a:p>
            <a:pPr>
              <a:defRPr/>
            </a:pPr>
            <a:fld id="{3827BD7F-8C17-4B89-99E5-0D3D10127432}" type="datetimeFigureOut">
              <a:rPr lang="hr-HR"/>
              <a:pPr>
                <a:defRPr/>
              </a:pPr>
              <a:t>4.6.2018.</a:t>
            </a:fld>
            <a:endParaRPr lang="hr-HR"/>
          </a:p>
        </p:txBody>
      </p:sp>
      <p:sp>
        <p:nvSpPr>
          <p:cNvPr id="8" name="Footer Placeholder 4"/>
          <p:cNvSpPr>
            <a:spLocks noGrp="1"/>
          </p:cNvSpPr>
          <p:nvPr>
            <p:ph type="ftr" sz="quarter" idx="11"/>
          </p:nvPr>
        </p:nvSpPr>
        <p:spPr/>
        <p:txBody>
          <a:bodyPr/>
          <a:lstStyle>
            <a:lvl1pPr>
              <a:defRPr/>
            </a:lvl1pPr>
          </a:lstStyle>
          <a:p>
            <a:pPr>
              <a:defRPr/>
            </a:pPr>
            <a:endParaRPr lang="hr-HR"/>
          </a:p>
        </p:txBody>
      </p:sp>
      <p:sp>
        <p:nvSpPr>
          <p:cNvPr id="9" name="Slide Number Placeholder 5"/>
          <p:cNvSpPr>
            <a:spLocks noGrp="1"/>
          </p:cNvSpPr>
          <p:nvPr>
            <p:ph type="sldNum" sz="quarter" idx="12"/>
          </p:nvPr>
        </p:nvSpPr>
        <p:spPr/>
        <p:txBody>
          <a:bodyPr/>
          <a:lstStyle>
            <a:lvl1pPr>
              <a:defRPr/>
            </a:lvl1pPr>
          </a:lstStyle>
          <a:p>
            <a:pPr>
              <a:defRPr/>
            </a:pPr>
            <a:fld id="{75F8A32B-3929-4234-A6A5-CD39D5EB939A}" type="slidenum">
              <a:rPr lang="hr-HR"/>
              <a:pPr>
                <a:defRPr/>
              </a:pPr>
              <a:t>‹#›</a:t>
            </a:fld>
            <a:endParaRPr lang="hr-HR"/>
          </a:p>
        </p:txBody>
      </p:sp>
    </p:spTree>
    <p:extLst>
      <p:ext uri="{BB962C8B-B14F-4D97-AF65-F5344CB8AC3E}">
        <p14:creationId xmlns:p14="http://schemas.microsoft.com/office/powerpoint/2010/main" val="141788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Date Placeholder 3"/>
          <p:cNvSpPr>
            <a:spLocks noGrp="1"/>
          </p:cNvSpPr>
          <p:nvPr>
            <p:ph type="dt" sz="half" idx="10"/>
          </p:nvPr>
        </p:nvSpPr>
        <p:spPr/>
        <p:txBody>
          <a:bodyPr/>
          <a:lstStyle>
            <a:lvl1pPr>
              <a:defRPr/>
            </a:lvl1pPr>
          </a:lstStyle>
          <a:p>
            <a:pPr>
              <a:defRPr/>
            </a:pPr>
            <a:fld id="{06C881A7-652E-40C7-A902-F6437C6A621D}" type="datetimeFigureOut">
              <a:rPr lang="hr-HR"/>
              <a:pPr>
                <a:defRPr/>
              </a:pPr>
              <a:t>4.6.2018.</a:t>
            </a:fld>
            <a:endParaRPr lang="hr-HR"/>
          </a:p>
        </p:txBody>
      </p:sp>
      <p:sp>
        <p:nvSpPr>
          <p:cNvPr id="4" name="Footer Placeholder 4"/>
          <p:cNvSpPr>
            <a:spLocks noGrp="1"/>
          </p:cNvSpPr>
          <p:nvPr>
            <p:ph type="ftr" sz="quarter" idx="11"/>
          </p:nvPr>
        </p:nvSpPr>
        <p:spPr/>
        <p:txBody>
          <a:bodyPr/>
          <a:lstStyle>
            <a:lvl1pPr>
              <a:defRPr/>
            </a:lvl1pPr>
          </a:lstStyle>
          <a:p>
            <a:pPr>
              <a:defRPr/>
            </a:pPr>
            <a:endParaRPr lang="hr-HR"/>
          </a:p>
        </p:txBody>
      </p:sp>
      <p:sp>
        <p:nvSpPr>
          <p:cNvPr id="5" name="Slide Number Placeholder 5"/>
          <p:cNvSpPr>
            <a:spLocks noGrp="1"/>
          </p:cNvSpPr>
          <p:nvPr>
            <p:ph type="sldNum" sz="quarter" idx="12"/>
          </p:nvPr>
        </p:nvSpPr>
        <p:spPr/>
        <p:txBody>
          <a:bodyPr/>
          <a:lstStyle>
            <a:lvl1pPr>
              <a:defRPr/>
            </a:lvl1pPr>
          </a:lstStyle>
          <a:p>
            <a:pPr>
              <a:defRPr/>
            </a:pPr>
            <a:fld id="{E1D93FFD-794A-4573-BD39-3E3A59F3948E}" type="slidenum">
              <a:rPr lang="hr-HR"/>
              <a:pPr>
                <a:defRPr/>
              </a:pPr>
              <a:t>‹#›</a:t>
            </a:fld>
            <a:endParaRPr lang="hr-HR"/>
          </a:p>
        </p:txBody>
      </p:sp>
    </p:spTree>
    <p:extLst>
      <p:ext uri="{BB962C8B-B14F-4D97-AF65-F5344CB8AC3E}">
        <p14:creationId xmlns:p14="http://schemas.microsoft.com/office/powerpoint/2010/main" val="4021949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097B010-949B-4A93-B10D-CED45F8A8D5C}" type="datetimeFigureOut">
              <a:rPr lang="hr-HR"/>
              <a:pPr>
                <a:defRPr/>
              </a:pPr>
              <a:t>4.6.2018.</a:t>
            </a:fld>
            <a:endParaRPr lang="hr-HR"/>
          </a:p>
        </p:txBody>
      </p:sp>
      <p:sp>
        <p:nvSpPr>
          <p:cNvPr id="3" name="Footer Placeholder 4"/>
          <p:cNvSpPr>
            <a:spLocks noGrp="1"/>
          </p:cNvSpPr>
          <p:nvPr>
            <p:ph type="ftr" sz="quarter" idx="11"/>
          </p:nvPr>
        </p:nvSpPr>
        <p:spPr/>
        <p:txBody>
          <a:bodyPr/>
          <a:lstStyle>
            <a:lvl1pPr>
              <a:defRPr/>
            </a:lvl1pPr>
          </a:lstStyle>
          <a:p>
            <a:pPr>
              <a:defRPr/>
            </a:pPr>
            <a:endParaRPr lang="hr-HR"/>
          </a:p>
        </p:txBody>
      </p:sp>
      <p:sp>
        <p:nvSpPr>
          <p:cNvPr id="4" name="Slide Number Placeholder 5"/>
          <p:cNvSpPr>
            <a:spLocks noGrp="1"/>
          </p:cNvSpPr>
          <p:nvPr>
            <p:ph type="sldNum" sz="quarter" idx="12"/>
          </p:nvPr>
        </p:nvSpPr>
        <p:spPr/>
        <p:txBody>
          <a:bodyPr/>
          <a:lstStyle>
            <a:lvl1pPr>
              <a:defRPr/>
            </a:lvl1pPr>
          </a:lstStyle>
          <a:p>
            <a:pPr>
              <a:defRPr/>
            </a:pPr>
            <a:fld id="{FFA6BF07-6BC4-45A2-846C-A2F95AEB42B7}" type="slidenum">
              <a:rPr lang="hr-HR"/>
              <a:pPr>
                <a:defRPr/>
              </a:pPr>
              <a:t>‹#›</a:t>
            </a:fld>
            <a:endParaRPr lang="hr-HR"/>
          </a:p>
        </p:txBody>
      </p:sp>
    </p:spTree>
    <p:extLst>
      <p:ext uri="{BB962C8B-B14F-4D97-AF65-F5344CB8AC3E}">
        <p14:creationId xmlns:p14="http://schemas.microsoft.com/office/powerpoint/2010/main" val="120270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hr-H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F5DFA54-26AC-4D19-BB51-46115E534C24}" type="datetimeFigureOut">
              <a:rPr lang="hr-HR"/>
              <a:pPr>
                <a:defRPr/>
              </a:pPr>
              <a:t>4.6.2018.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0A9E8B5B-C891-4A71-9723-7AAF03BC2970}" type="slidenum">
              <a:rPr lang="hr-HR"/>
              <a:pPr>
                <a:defRPr/>
              </a:pPr>
              <a:t>‹#›</a:t>
            </a:fld>
            <a:endParaRPr lang="hr-HR"/>
          </a:p>
        </p:txBody>
      </p:sp>
    </p:spTree>
    <p:extLst>
      <p:ext uri="{BB962C8B-B14F-4D97-AF65-F5344CB8AC3E}">
        <p14:creationId xmlns:p14="http://schemas.microsoft.com/office/powerpoint/2010/main" val="1173151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hr-H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r-HR"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05B8ECB-C1E4-4080-8F08-1C300240A8B7}" type="datetimeFigureOut">
              <a:rPr lang="hr-HR"/>
              <a:pPr>
                <a:defRPr/>
              </a:pPr>
              <a:t>4.6.2018.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9E5DD575-CA7E-48E2-93AD-648CB6706CC3}" type="slidenum">
              <a:rPr lang="hr-HR"/>
              <a:pPr>
                <a:defRPr/>
              </a:pPr>
              <a:t>‹#›</a:t>
            </a:fld>
            <a:endParaRPr lang="hr-HR"/>
          </a:p>
        </p:txBody>
      </p:sp>
    </p:spTree>
    <p:extLst>
      <p:ext uri="{BB962C8B-B14F-4D97-AF65-F5344CB8AC3E}">
        <p14:creationId xmlns:p14="http://schemas.microsoft.com/office/powerpoint/2010/main" val="3918004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hr-HR"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753474D1-9081-497D-8274-ABA530FB002C}" type="datetimeFigureOut">
              <a:rPr lang="hr-HR"/>
              <a:pPr>
                <a:defRPr/>
              </a:pPr>
              <a:t>4.6.2018.</a:t>
            </a:fld>
            <a:endParaRPr lang="hr-H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hr-H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CD486A0B-6466-44A0-A6B7-FAB9B128BBF1}" type="slidenum">
              <a:rPr lang="hr-HR"/>
              <a:pPr>
                <a:defRPr/>
              </a:pPr>
              <a:t>‹#›</a:t>
            </a:fld>
            <a:endParaRPr lang="hr-HR"/>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iszz.azo.hr/iskzl/index.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iszz.azo.hr/iskzl/godizvrpt.htm?pid=0&amp;t=2" TargetMode="External"/><Relationship Id="rId5" Type="http://schemas.openxmlformats.org/officeDocument/2006/relationships/hyperlink" Target="http://iszz.azo.hr/iskzl/godizvrpt.htm?pid=0&amp;t=1" TargetMode="External"/><Relationship Id="rId4" Type="http://schemas.openxmlformats.org/officeDocument/2006/relationships/hyperlink" Target="http://iszz.azo.hr/iskzl/godizvrpt.htm?pid=0&amp;t=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iszz.azo.hr/iskzl/godizvrpt.htm?pid=0&amp;t=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iszz.azo.hr/iskzl/godizvrpt.htm?pid=0&amp;t=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iszz.azo.hr/iskzl/godizvrpt.htm?pid=0&amp;t=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iszz.azo.hr/iskzl/hPlan.ht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iszz.azo.hr/iskzl/podatak.ht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iszz.azo.hr/iskzl/index.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iszz.azo.hr/iskzl/godizvrpt.htm?pid=0&amp;t=1" TargetMode="External"/><Relationship Id="rId2" Type="http://schemas.openxmlformats.org/officeDocument/2006/relationships/hyperlink" Target="http://iszz.azo.hr/iskzl/godizvrpt.htm?pid=0&amp;t=2" TargetMode="Externa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azo.hr/BazePodataka03" TargetMode="External"/><Relationship Id="rId2" Type="http://schemas.openxmlformats.org/officeDocument/2006/relationships/hyperlink" Target="http://iszo.azo.hr/Pretraga_TS.aspx" TargetMode="Externa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iszz.azo.hr/iskzl/godizvrpt.htm?pid=0&amp;t=0" TargetMode="Externa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iszz.azo.hr/iskzl/godizvrpt.htm?pid=0&amp;t=0" TargetMode="Externa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www.mzoip.hr/hr/inspekcija/izvjesca-.html" TargetMode="External"/><Relationship Id="rId5" Type="http://schemas.openxmlformats.org/officeDocument/2006/relationships/hyperlink" Target="http://zrak.zzjziz.hr/" TargetMode="External"/><Relationship Id="rId4" Type="http://schemas.openxmlformats.org/officeDocument/2006/relationships/hyperlink" Target="http://www.zzjzpgz.hr/zrak/"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gov.hr/moja-uprava/stanovanje/briga-o-okolisu/kvaliteta-zraka/488"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iszz.azo.hr/iskzl/index.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2708" r="13582"/>
          <a:stretch/>
        </p:blipFill>
        <p:spPr>
          <a:xfrm>
            <a:off x="0" y="1119116"/>
            <a:ext cx="9136006" cy="4582938"/>
          </a:xfrm>
          <a:prstGeom prst="rect">
            <a:avLst/>
          </a:prstGeom>
        </p:spPr>
      </p:pic>
      <p:sp>
        <p:nvSpPr>
          <p:cNvPr id="3" name="Podnaslov 2"/>
          <p:cNvSpPr>
            <a:spLocks noGrp="1"/>
          </p:cNvSpPr>
          <p:nvPr>
            <p:ph type="subTitle" idx="1"/>
          </p:nvPr>
        </p:nvSpPr>
        <p:spPr>
          <a:xfrm>
            <a:off x="623087" y="1401200"/>
            <a:ext cx="8520912" cy="42632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endParaRPr lang="hr-HR" dirty="0">
              <a:solidFill>
                <a:schemeClr val="bg1"/>
              </a:solidFill>
            </a:endParaRPr>
          </a:p>
          <a:p>
            <a:r>
              <a:rPr lang="en-US" dirty="0">
                <a:solidFill>
                  <a:schemeClr val="bg1"/>
                </a:solidFill>
              </a:rPr>
              <a:t>Enhanced environmental protection inspection for efficient control of air quality monitoring and of all entities under obligation within system of greenhouse gas emission allowance trading, in order to achieve better </a:t>
            </a:r>
            <a:r>
              <a:rPr lang="en-US" dirty="0" smtClean="0">
                <a:solidFill>
                  <a:schemeClr val="bg1"/>
                </a:solidFill>
              </a:rPr>
              <a:t>air</a:t>
            </a:r>
            <a:r>
              <a:rPr lang="hr-HR" dirty="0" smtClean="0">
                <a:solidFill>
                  <a:schemeClr val="bg1"/>
                </a:solidFill>
              </a:rPr>
              <a:t> </a:t>
            </a:r>
            <a:r>
              <a:rPr lang="en-US" dirty="0" smtClean="0">
                <a:solidFill>
                  <a:schemeClr val="bg1"/>
                </a:solidFill>
              </a:rPr>
              <a:t>quality in </a:t>
            </a:r>
            <a:r>
              <a:rPr lang="en-US" dirty="0">
                <a:solidFill>
                  <a:schemeClr val="bg1"/>
                </a:solidFill>
              </a:rPr>
              <a:t>Republic of Croatia</a:t>
            </a:r>
            <a:endParaRPr lang="hr-HR" dirty="0">
              <a:solidFill>
                <a:schemeClr val="bg1"/>
              </a:solidFill>
            </a:endParaRPr>
          </a:p>
        </p:txBody>
      </p:sp>
      <p:pic>
        <p:nvPicPr>
          <p:cNvPr id="5"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584" y="101776"/>
            <a:ext cx="1940224" cy="1375727"/>
          </a:xfrm>
          <a:prstGeom prst="rect">
            <a:avLst/>
          </a:prstGeom>
        </p:spPr>
      </p:pic>
      <p:pic>
        <p:nvPicPr>
          <p:cNvPr id="8" name="Slika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07" y="5986075"/>
            <a:ext cx="2079460" cy="871926"/>
          </a:xfrm>
          <a:prstGeom prst="rect">
            <a:avLst/>
          </a:prstGeom>
        </p:spPr>
      </p:pic>
      <p:sp>
        <p:nvSpPr>
          <p:cNvPr id="9" name="Podnaslov 2"/>
          <p:cNvSpPr txBox="1">
            <a:spLocks/>
          </p:cNvSpPr>
          <p:nvPr/>
        </p:nvSpPr>
        <p:spPr>
          <a:xfrm>
            <a:off x="6838951" y="6625760"/>
            <a:ext cx="2297056" cy="2909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00" dirty="0">
                <a:solidFill>
                  <a:schemeClr val="accent1">
                    <a:lumMod val="50000"/>
                  </a:schemeClr>
                </a:solidFill>
              </a:rPr>
              <a:t>This project is funded by the European Union</a:t>
            </a:r>
            <a:endParaRPr lang="en-GB" sz="1000" dirty="0">
              <a:solidFill>
                <a:schemeClr val="accent1">
                  <a:lumMod val="50000"/>
                </a:schemeClr>
              </a:solidFill>
            </a:endParaRPr>
          </a:p>
        </p:txBody>
      </p:sp>
      <p:pic>
        <p:nvPicPr>
          <p:cNvPr id="10" name="Slika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5251" y="6029586"/>
            <a:ext cx="857019" cy="618958"/>
          </a:xfrm>
          <a:prstGeom prst="rect">
            <a:avLst/>
          </a:prstGeom>
        </p:spPr>
      </p:pic>
      <p:pic>
        <p:nvPicPr>
          <p:cNvPr id="11" name="Slika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7524" y="6005124"/>
            <a:ext cx="1855967" cy="684735"/>
          </a:xfrm>
          <a:prstGeom prst="rect">
            <a:avLst/>
          </a:prstGeom>
        </p:spPr>
      </p:pic>
      <p:pic>
        <p:nvPicPr>
          <p:cNvPr id="12" name="Slika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29988" y="6039112"/>
            <a:ext cx="674471" cy="701599"/>
          </a:xfrm>
          <a:prstGeom prst="rect">
            <a:avLst/>
          </a:prstGeom>
        </p:spPr>
      </p:pic>
    </p:spTree>
    <p:extLst>
      <p:ext uri="{BB962C8B-B14F-4D97-AF65-F5344CB8AC3E}">
        <p14:creationId xmlns:p14="http://schemas.microsoft.com/office/powerpoint/2010/main" val="3128895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6"/>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13.2   </a:t>
            </a:r>
            <a:r>
              <a:rPr lang="en-US" sz="2800" b="1" dirty="0">
                <a:solidFill>
                  <a:schemeClr val="tx2"/>
                </a:solidFill>
                <a:effectLst>
                  <a:glow>
                    <a:srgbClr val="7F7F7F">
                      <a:alpha val="35000"/>
                    </a:srgbClr>
                  </a:glow>
                </a:effectLst>
              </a:rPr>
              <a:t>DATA SUBMITTED TO THE AGENCY DATABASE</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94154" y="1318506"/>
            <a:ext cx="8772560" cy="493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US" sz="2400" b="1" dirty="0" smtClean="0">
                <a:solidFill>
                  <a:schemeClr val="tx2"/>
                </a:solidFill>
              </a:rPr>
              <a:t> </a:t>
            </a:r>
            <a:r>
              <a:rPr lang="hr-HR" sz="2400" b="1" dirty="0" smtClean="0">
                <a:solidFill>
                  <a:schemeClr val="tx2"/>
                </a:solidFill>
              </a:rPr>
              <a:t>A</a:t>
            </a:r>
            <a:r>
              <a:rPr lang="en-US" sz="2400" b="1" dirty="0" err="1" smtClean="0">
                <a:solidFill>
                  <a:schemeClr val="tx2"/>
                </a:solidFill>
              </a:rPr>
              <a:t>ir</a:t>
            </a:r>
            <a:r>
              <a:rPr lang="en-US" sz="2400" b="1" dirty="0" smtClean="0">
                <a:solidFill>
                  <a:schemeClr val="tx2"/>
                </a:solidFill>
              </a:rPr>
              <a:t> quality</a:t>
            </a:r>
            <a:r>
              <a:rPr lang="hr-HR" sz="2400" b="1" dirty="0" smtClean="0">
                <a:solidFill>
                  <a:schemeClr val="tx2"/>
                </a:solidFill>
              </a:rPr>
              <a:t> portal   </a:t>
            </a:r>
            <a:endParaRPr lang="hr-HR" sz="2400" b="1" dirty="0" smtClean="0">
              <a:solidFill>
                <a:srgbClr val="FF000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
        <p:nvSpPr>
          <p:cNvPr id="6" name="Rectangle 5"/>
          <p:cNvSpPr/>
          <p:nvPr/>
        </p:nvSpPr>
        <p:spPr>
          <a:xfrm>
            <a:off x="376239" y="1723106"/>
            <a:ext cx="8153986" cy="1138773"/>
          </a:xfrm>
          <a:prstGeom prst="rect">
            <a:avLst/>
          </a:prstGeom>
        </p:spPr>
        <p:txBody>
          <a:bodyPr wrap="square">
            <a:spAutoFit/>
          </a:bodyPr>
          <a:lstStyle/>
          <a:p>
            <a:pPr marL="742950" lvl="1" indent="-285750">
              <a:spcBef>
                <a:spcPct val="20000"/>
              </a:spcBef>
              <a:buFont typeface="Arial" charset="0"/>
              <a:buChar char="–"/>
            </a:pPr>
            <a:r>
              <a:rPr lang="en-US" sz="2000" dirty="0">
                <a:solidFill>
                  <a:srgbClr val="0070C0"/>
                </a:solidFill>
              </a:rPr>
              <a:t>Network and Station </a:t>
            </a:r>
            <a:r>
              <a:rPr lang="hr-HR" sz="2000" dirty="0" err="1" smtClean="0">
                <a:solidFill>
                  <a:srgbClr val="0070C0"/>
                </a:solidFill>
              </a:rPr>
              <a:t>information</a:t>
            </a:r>
            <a:r>
              <a:rPr lang="en-US" sz="2000" dirty="0" smtClean="0">
                <a:solidFill>
                  <a:srgbClr val="0070C0"/>
                </a:solidFill>
              </a:rPr>
              <a:t> </a:t>
            </a:r>
            <a:r>
              <a:rPr lang="en-US" sz="2000" dirty="0">
                <a:solidFill>
                  <a:srgbClr val="0070C0"/>
                </a:solidFill>
              </a:rPr>
              <a:t>(metadata</a:t>
            </a:r>
            <a:r>
              <a:rPr lang="en-US" sz="2000" dirty="0" smtClean="0">
                <a:solidFill>
                  <a:srgbClr val="0070C0"/>
                </a:solidFill>
              </a:rPr>
              <a:t>)</a:t>
            </a:r>
            <a:endParaRPr lang="hr-HR" sz="2000" dirty="0" smtClean="0">
              <a:solidFill>
                <a:srgbClr val="0070C0"/>
              </a:solidFill>
            </a:endParaRPr>
          </a:p>
          <a:p>
            <a:pPr marL="742950" lvl="1" indent="-285750">
              <a:spcBef>
                <a:spcPct val="20000"/>
              </a:spcBef>
              <a:buFont typeface="Arial" charset="0"/>
              <a:buChar char="–"/>
            </a:pPr>
            <a:r>
              <a:rPr lang="hr-BA" sz="2000" dirty="0">
                <a:solidFill>
                  <a:srgbClr val="0070C0"/>
                </a:solidFill>
                <a:hlinkClick r:id="rId4"/>
              </a:rPr>
              <a:t>http://</a:t>
            </a:r>
            <a:r>
              <a:rPr lang="hr-BA" sz="2000" dirty="0" smtClean="0">
                <a:solidFill>
                  <a:srgbClr val="0070C0"/>
                </a:solidFill>
                <a:hlinkClick r:id="rId4"/>
              </a:rPr>
              <a:t>iszz.azo.hr/iskzl/index.html</a:t>
            </a:r>
            <a:endParaRPr lang="en-US" sz="2000" dirty="0">
              <a:solidFill>
                <a:srgbClr val="0070C0"/>
              </a:solidFill>
            </a:endParaRPr>
          </a:p>
          <a:p>
            <a:pPr lvl="1">
              <a:spcBef>
                <a:spcPct val="20000"/>
              </a:spcBef>
            </a:pPr>
            <a:r>
              <a:rPr lang="hr-HR" sz="2000" dirty="0" smtClean="0">
                <a:solidFill>
                  <a:srgbClr val="0070C0"/>
                </a:solidFill>
              </a:rPr>
              <a:t>  </a:t>
            </a:r>
            <a:r>
              <a:rPr lang="en-US" sz="2000" dirty="0" smtClean="0">
                <a:solidFill>
                  <a:srgbClr val="0070C0"/>
                </a:solidFill>
              </a:rPr>
              <a:t>Local </a:t>
            </a:r>
            <a:r>
              <a:rPr lang="en-US" sz="2000" dirty="0">
                <a:solidFill>
                  <a:srgbClr val="0070C0"/>
                </a:solidFill>
              </a:rPr>
              <a:t>Network </a:t>
            </a:r>
            <a:r>
              <a:rPr lang="hr-HR" sz="2000" dirty="0" smtClean="0">
                <a:solidFill>
                  <a:srgbClr val="0070C0"/>
                </a:solidFill>
              </a:rPr>
              <a:t>                                                    </a:t>
            </a:r>
            <a:r>
              <a:rPr lang="en-US" sz="2000" dirty="0" smtClean="0">
                <a:solidFill>
                  <a:srgbClr val="0070C0"/>
                </a:solidFill>
              </a:rPr>
              <a:t>State </a:t>
            </a:r>
            <a:r>
              <a:rPr lang="en-US" sz="2000" dirty="0">
                <a:solidFill>
                  <a:srgbClr val="0070C0"/>
                </a:solidFill>
              </a:rPr>
              <a:t>Network</a:t>
            </a:r>
          </a:p>
        </p:txBody>
      </p:sp>
      <p:pic>
        <p:nvPicPr>
          <p:cNvPr id="8" name="Picture 7"/>
          <p:cNvPicPr>
            <a:picLocks noChangeAspect="1"/>
          </p:cNvPicPr>
          <p:nvPr/>
        </p:nvPicPr>
        <p:blipFill>
          <a:blip r:embed="rId5"/>
          <a:stretch>
            <a:fillRect/>
          </a:stretch>
        </p:blipFill>
        <p:spPr>
          <a:xfrm>
            <a:off x="215623" y="2900727"/>
            <a:ext cx="3590479" cy="2775973"/>
          </a:xfrm>
          <a:prstGeom prst="rect">
            <a:avLst/>
          </a:prstGeom>
        </p:spPr>
      </p:pic>
      <p:pic>
        <p:nvPicPr>
          <p:cNvPr id="12" name="Picture 11"/>
          <p:cNvPicPr>
            <a:picLocks noChangeAspect="1"/>
          </p:cNvPicPr>
          <p:nvPr/>
        </p:nvPicPr>
        <p:blipFill>
          <a:blip r:embed="rId6"/>
          <a:stretch>
            <a:fillRect/>
          </a:stretch>
        </p:blipFill>
        <p:spPr>
          <a:xfrm>
            <a:off x="4453232" y="2935226"/>
            <a:ext cx="4173587" cy="2738731"/>
          </a:xfrm>
          <a:prstGeom prst="rect">
            <a:avLst/>
          </a:prstGeom>
        </p:spPr>
      </p:pic>
    </p:spTree>
    <p:extLst>
      <p:ext uri="{BB962C8B-B14F-4D97-AF65-F5344CB8AC3E}">
        <p14:creationId xmlns:p14="http://schemas.microsoft.com/office/powerpoint/2010/main" val="3486037915"/>
      </p:ext>
    </p:extLst>
  </p:cSld>
  <p:clrMapOvr>
    <a:masterClrMapping/>
  </p:clrMapOvr>
  <p:transition spd="med">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6"/>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13.2   </a:t>
            </a:r>
            <a:r>
              <a:rPr lang="en-US" sz="2800" b="1" dirty="0">
                <a:solidFill>
                  <a:schemeClr val="tx2"/>
                </a:solidFill>
                <a:effectLst>
                  <a:glow>
                    <a:srgbClr val="7F7F7F">
                      <a:alpha val="35000"/>
                    </a:srgbClr>
                  </a:glow>
                </a:effectLst>
              </a:rPr>
              <a:t>DATA SUBMITTED TO THE AGENCY DATABASE</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94154" y="1318506"/>
            <a:ext cx="8772560" cy="493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US" sz="2400" b="1" dirty="0" smtClean="0">
                <a:solidFill>
                  <a:schemeClr val="tx2"/>
                </a:solidFill>
              </a:rPr>
              <a:t>Air </a:t>
            </a:r>
            <a:r>
              <a:rPr lang="en-US" sz="2400" b="1" dirty="0">
                <a:solidFill>
                  <a:schemeClr val="tx2"/>
                </a:solidFill>
              </a:rPr>
              <a:t>Quality </a:t>
            </a:r>
            <a:r>
              <a:rPr lang="en-US" sz="2400" b="1" dirty="0" smtClean="0">
                <a:solidFill>
                  <a:schemeClr val="tx2"/>
                </a:solidFill>
              </a:rPr>
              <a:t>Portal </a:t>
            </a:r>
            <a:r>
              <a:rPr lang="hr-HR" sz="2400" b="1" dirty="0" err="1" smtClean="0">
                <a:solidFill>
                  <a:schemeClr val="tx2"/>
                </a:solidFill>
              </a:rPr>
              <a:t>in</a:t>
            </a:r>
            <a:r>
              <a:rPr lang="hr-HR" sz="2400" b="1" dirty="0" smtClean="0">
                <a:solidFill>
                  <a:schemeClr val="tx2"/>
                </a:solidFill>
              </a:rPr>
              <a:t> Croatia </a:t>
            </a:r>
            <a:r>
              <a:rPr lang="en-US" sz="2400" b="1" dirty="0" smtClean="0">
                <a:solidFill>
                  <a:schemeClr val="tx2"/>
                </a:solidFill>
              </a:rPr>
              <a:t>- </a:t>
            </a:r>
            <a:r>
              <a:rPr lang="hr-HR" sz="2400" b="1" dirty="0">
                <a:solidFill>
                  <a:schemeClr val="tx2"/>
                </a:solidFill>
              </a:rPr>
              <a:t>A</a:t>
            </a:r>
            <a:r>
              <a:rPr lang="en-US" sz="2400" b="1" dirty="0" err="1" smtClean="0">
                <a:solidFill>
                  <a:schemeClr val="tx2"/>
                </a:solidFill>
              </a:rPr>
              <a:t>nnual</a:t>
            </a:r>
            <a:r>
              <a:rPr lang="en-US" sz="2400" b="1" dirty="0" smtClean="0">
                <a:solidFill>
                  <a:schemeClr val="tx2"/>
                </a:solidFill>
              </a:rPr>
              <a:t> </a:t>
            </a:r>
            <a:r>
              <a:rPr lang="en-US" sz="2400" b="1" dirty="0">
                <a:solidFill>
                  <a:schemeClr val="tx2"/>
                </a:solidFill>
              </a:rPr>
              <a:t>reports on air quality monitoring</a:t>
            </a:r>
          </a:p>
          <a:p>
            <a:pPr marL="342900" indent="-342900">
              <a:spcBef>
                <a:spcPct val="20000"/>
              </a:spcBef>
              <a:buFont typeface="Arial" charset="0"/>
              <a:buChar char="•"/>
            </a:pPr>
            <a:endParaRPr lang="en-US" sz="2400" b="1" dirty="0">
              <a:solidFill>
                <a:schemeClr val="tx2"/>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
        <p:nvSpPr>
          <p:cNvPr id="2" name="Rectangle 1"/>
          <p:cNvSpPr/>
          <p:nvPr/>
        </p:nvSpPr>
        <p:spPr>
          <a:xfrm>
            <a:off x="194154" y="2196083"/>
            <a:ext cx="8868885" cy="3354765"/>
          </a:xfrm>
          <a:prstGeom prst="rect">
            <a:avLst/>
          </a:prstGeom>
        </p:spPr>
        <p:txBody>
          <a:bodyPr wrap="square">
            <a:spAutoFit/>
          </a:bodyPr>
          <a:lstStyle/>
          <a:p>
            <a:pPr marL="742950" lvl="1" indent="-285750">
              <a:spcBef>
                <a:spcPct val="20000"/>
              </a:spcBef>
              <a:buFont typeface="Arial" charset="0"/>
              <a:buChar char="–"/>
            </a:pPr>
            <a:r>
              <a:rPr lang="en-US" sz="2000" dirty="0">
                <a:solidFill>
                  <a:srgbClr val="0070C0"/>
                </a:solidFill>
              </a:rPr>
              <a:t>Annual reports in </a:t>
            </a:r>
            <a:r>
              <a:rPr lang="en-US" sz="2000" dirty="0" smtClean="0">
                <a:solidFill>
                  <a:srgbClr val="0070C0"/>
                </a:solidFill>
              </a:rPr>
              <a:t>Croatia </a:t>
            </a:r>
            <a:r>
              <a:rPr lang="en-US" sz="2000" dirty="0">
                <a:solidFill>
                  <a:srgbClr val="0070C0"/>
                </a:solidFill>
              </a:rPr>
              <a:t>(prepared by </a:t>
            </a:r>
            <a:r>
              <a:rPr lang="hr-HR" sz="2000" dirty="0" err="1" smtClean="0">
                <a:solidFill>
                  <a:srgbClr val="0070C0"/>
                </a:solidFill>
              </a:rPr>
              <a:t>Agency</a:t>
            </a:r>
            <a:r>
              <a:rPr lang="en-US" sz="2000" dirty="0" smtClean="0">
                <a:solidFill>
                  <a:srgbClr val="0070C0"/>
                </a:solidFill>
              </a:rPr>
              <a:t>, </a:t>
            </a:r>
            <a:r>
              <a:rPr lang="en-US" sz="2000" dirty="0">
                <a:solidFill>
                  <a:srgbClr val="0070C0"/>
                </a:solidFill>
              </a:rPr>
              <a:t>national and local networks)</a:t>
            </a:r>
          </a:p>
          <a:p>
            <a:pPr marL="742950" lvl="1" indent="-285750">
              <a:spcBef>
                <a:spcPct val="20000"/>
              </a:spcBef>
              <a:buFont typeface="Arial" charset="0"/>
              <a:buChar char="–"/>
            </a:pPr>
            <a:r>
              <a:rPr lang="en-US" sz="2000" dirty="0">
                <a:solidFill>
                  <a:srgbClr val="0070C0"/>
                </a:solidFill>
                <a:hlinkClick r:id="rId4"/>
              </a:rPr>
              <a:t>http://</a:t>
            </a:r>
            <a:r>
              <a:rPr lang="en-US" sz="2000" dirty="0" smtClean="0">
                <a:solidFill>
                  <a:srgbClr val="0070C0"/>
                </a:solidFill>
                <a:hlinkClick r:id="rId4"/>
              </a:rPr>
              <a:t>iszz.azo.hr/iskzl/godizvrpt.htm?pid=0&amp;t=0</a:t>
            </a:r>
            <a:endParaRPr lang="en-US" sz="2000" dirty="0">
              <a:solidFill>
                <a:srgbClr val="0070C0"/>
              </a:solidFill>
            </a:endParaRPr>
          </a:p>
          <a:p>
            <a:pPr marL="742950" lvl="1" indent="-285750">
              <a:spcBef>
                <a:spcPct val="20000"/>
              </a:spcBef>
              <a:buFont typeface="Arial" charset="0"/>
              <a:buChar char="–"/>
            </a:pPr>
            <a:endParaRPr lang="en-US" sz="2000" dirty="0">
              <a:solidFill>
                <a:srgbClr val="0070C0"/>
              </a:solidFill>
            </a:endParaRPr>
          </a:p>
          <a:p>
            <a:pPr marL="742950" lvl="1" indent="-285750">
              <a:spcBef>
                <a:spcPct val="20000"/>
              </a:spcBef>
              <a:buFont typeface="Arial" charset="0"/>
              <a:buChar char="–"/>
            </a:pPr>
            <a:r>
              <a:rPr lang="en-US" sz="2000" dirty="0">
                <a:solidFill>
                  <a:srgbClr val="0070C0"/>
                </a:solidFill>
              </a:rPr>
              <a:t>Annual State Network Reports</a:t>
            </a:r>
          </a:p>
          <a:p>
            <a:pPr marL="742950" lvl="1" indent="-285750">
              <a:spcBef>
                <a:spcPct val="20000"/>
              </a:spcBef>
              <a:buFont typeface="Arial" charset="0"/>
              <a:buChar char="–"/>
            </a:pPr>
            <a:r>
              <a:rPr lang="en-US" sz="2000" dirty="0">
                <a:solidFill>
                  <a:srgbClr val="0070C0"/>
                </a:solidFill>
                <a:hlinkClick r:id="rId5"/>
              </a:rPr>
              <a:t>http://</a:t>
            </a:r>
            <a:r>
              <a:rPr lang="en-US" sz="2000" dirty="0" smtClean="0">
                <a:solidFill>
                  <a:srgbClr val="0070C0"/>
                </a:solidFill>
                <a:hlinkClick r:id="rId5"/>
              </a:rPr>
              <a:t>iszz.azo.hr/iskzl/godizvrpt.htm?pid=0&amp;t=1</a:t>
            </a:r>
            <a:endParaRPr lang="en-US" sz="2000" dirty="0">
              <a:solidFill>
                <a:srgbClr val="0070C0"/>
              </a:solidFill>
            </a:endParaRPr>
          </a:p>
          <a:p>
            <a:pPr marL="742950" lvl="1" indent="-285750">
              <a:spcBef>
                <a:spcPct val="20000"/>
              </a:spcBef>
              <a:buFont typeface="Arial" charset="0"/>
              <a:buChar char="–"/>
            </a:pPr>
            <a:endParaRPr lang="en-US" sz="2000" dirty="0">
              <a:solidFill>
                <a:srgbClr val="0070C0"/>
              </a:solidFill>
            </a:endParaRPr>
          </a:p>
          <a:p>
            <a:pPr marL="742950" lvl="1" indent="-285750">
              <a:spcBef>
                <a:spcPct val="20000"/>
              </a:spcBef>
              <a:buFont typeface="Arial" charset="0"/>
              <a:buChar char="–"/>
            </a:pPr>
            <a:r>
              <a:rPr lang="en-US" sz="2000" dirty="0">
                <a:solidFill>
                  <a:srgbClr val="0070C0"/>
                </a:solidFill>
              </a:rPr>
              <a:t>Annual Local Area Network Reports</a:t>
            </a:r>
          </a:p>
          <a:p>
            <a:pPr marL="742950" lvl="1" indent="-285750">
              <a:spcBef>
                <a:spcPct val="20000"/>
              </a:spcBef>
              <a:buFont typeface="Arial" charset="0"/>
              <a:buChar char="–"/>
            </a:pPr>
            <a:r>
              <a:rPr lang="en-US" sz="2000" dirty="0">
                <a:solidFill>
                  <a:srgbClr val="0070C0"/>
                </a:solidFill>
                <a:hlinkClick r:id="rId6"/>
              </a:rPr>
              <a:t>http://</a:t>
            </a:r>
            <a:r>
              <a:rPr lang="en-US" sz="2000" dirty="0" smtClean="0">
                <a:solidFill>
                  <a:srgbClr val="0070C0"/>
                </a:solidFill>
                <a:hlinkClick r:id="rId6"/>
              </a:rPr>
              <a:t>iszz.azo.hr/iskzl/godizvrpt.htm?pid=0&amp;t=</a:t>
            </a:r>
            <a:r>
              <a:rPr lang="hr-HR" sz="2000" dirty="0" smtClean="0">
                <a:solidFill>
                  <a:srgbClr val="0070C0"/>
                </a:solidFill>
                <a:hlinkClick r:id="rId6"/>
              </a:rPr>
              <a:t>2</a:t>
            </a:r>
            <a:endParaRPr lang="hr-HR" sz="2000" dirty="0" smtClean="0">
              <a:solidFill>
                <a:srgbClr val="0070C0"/>
              </a:solidFill>
            </a:endParaRPr>
          </a:p>
          <a:p>
            <a:pPr lvl="1">
              <a:spcBef>
                <a:spcPct val="20000"/>
              </a:spcBef>
            </a:pPr>
            <a:endParaRPr lang="en-US" sz="2000" dirty="0">
              <a:solidFill>
                <a:srgbClr val="0070C0"/>
              </a:solidFill>
            </a:endParaRPr>
          </a:p>
        </p:txBody>
      </p:sp>
    </p:spTree>
    <p:extLst>
      <p:ext uri="{BB962C8B-B14F-4D97-AF65-F5344CB8AC3E}">
        <p14:creationId xmlns:p14="http://schemas.microsoft.com/office/powerpoint/2010/main" val="2404879128"/>
      </p:ext>
    </p:extLst>
  </p:cSld>
  <p:clrMapOvr>
    <a:masterClrMapping/>
  </p:clrMapOvr>
  <p:transition spd="med">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6"/>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13.2   </a:t>
            </a:r>
            <a:r>
              <a:rPr lang="en-US" sz="2800" b="1" dirty="0">
                <a:solidFill>
                  <a:schemeClr val="tx2"/>
                </a:solidFill>
                <a:effectLst>
                  <a:glow>
                    <a:srgbClr val="7F7F7F">
                      <a:alpha val="35000"/>
                    </a:srgbClr>
                  </a:glow>
                </a:effectLst>
              </a:rPr>
              <a:t>DATA SUBMITTED TO THE AGENCY DATABASE</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94154" y="1318506"/>
            <a:ext cx="8772560" cy="493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US" sz="2400" b="1" dirty="0" smtClean="0">
                <a:solidFill>
                  <a:schemeClr val="tx2"/>
                </a:solidFill>
              </a:rPr>
              <a:t>Air </a:t>
            </a:r>
            <a:r>
              <a:rPr lang="en-US" sz="2400" b="1" dirty="0">
                <a:solidFill>
                  <a:schemeClr val="tx2"/>
                </a:solidFill>
              </a:rPr>
              <a:t>Quality </a:t>
            </a:r>
            <a:r>
              <a:rPr lang="en-US" sz="2400" b="1" dirty="0" smtClean="0">
                <a:solidFill>
                  <a:schemeClr val="tx2"/>
                </a:solidFill>
              </a:rPr>
              <a:t>Portal </a:t>
            </a:r>
            <a:r>
              <a:rPr lang="hr-HR" sz="2400" b="1" dirty="0" err="1" smtClean="0">
                <a:solidFill>
                  <a:schemeClr val="tx2"/>
                </a:solidFill>
              </a:rPr>
              <a:t>in</a:t>
            </a:r>
            <a:r>
              <a:rPr lang="hr-HR" sz="2400" b="1" dirty="0" smtClean="0">
                <a:solidFill>
                  <a:schemeClr val="tx2"/>
                </a:solidFill>
              </a:rPr>
              <a:t> Croatia </a:t>
            </a:r>
            <a:r>
              <a:rPr lang="en-US" sz="2400" b="1" dirty="0" smtClean="0">
                <a:solidFill>
                  <a:schemeClr val="tx2"/>
                </a:solidFill>
              </a:rPr>
              <a:t>- </a:t>
            </a:r>
            <a:r>
              <a:rPr lang="hr-HR" sz="2400" b="1" dirty="0">
                <a:solidFill>
                  <a:schemeClr val="tx2"/>
                </a:solidFill>
              </a:rPr>
              <a:t>A</a:t>
            </a:r>
            <a:r>
              <a:rPr lang="en-US" sz="2400" b="1" dirty="0" err="1" smtClean="0">
                <a:solidFill>
                  <a:schemeClr val="tx2"/>
                </a:solidFill>
              </a:rPr>
              <a:t>nnual</a:t>
            </a:r>
            <a:r>
              <a:rPr lang="en-US" sz="2400" b="1" dirty="0" smtClean="0">
                <a:solidFill>
                  <a:schemeClr val="tx2"/>
                </a:solidFill>
              </a:rPr>
              <a:t> </a:t>
            </a:r>
            <a:r>
              <a:rPr lang="en-US" sz="2400" b="1" dirty="0">
                <a:solidFill>
                  <a:schemeClr val="tx2"/>
                </a:solidFill>
              </a:rPr>
              <a:t>reports on air quality monitoring</a:t>
            </a:r>
          </a:p>
          <a:p>
            <a:pPr marL="342900" indent="-342900">
              <a:spcBef>
                <a:spcPct val="20000"/>
              </a:spcBef>
              <a:buFont typeface="Arial" charset="0"/>
              <a:buChar char="•"/>
            </a:pPr>
            <a:endParaRPr lang="en-US" sz="2400" b="1" dirty="0">
              <a:solidFill>
                <a:schemeClr val="tx2"/>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
        <p:nvSpPr>
          <p:cNvPr id="2" name="Rectangle 1"/>
          <p:cNvSpPr/>
          <p:nvPr/>
        </p:nvSpPr>
        <p:spPr>
          <a:xfrm>
            <a:off x="194154" y="2196083"/>
            <a:ext cx="8868885" cy="1508105"/>
          </a:xfrm>
          <a:prstGeom prst="rect">
            <a:avLst/>
          </a:prstGeom>
        </p:spPr>
        <p:txBody>
          <a:bodyPr wrap="square">
            <a:spAutoFit/>
          </a:bodyPr>
          <a:lstStyle/>
          <a:p>
            <a:pPr marL="742950" lvl="1" indent="-285750">
              <a:spcBef>
                <a:spcPct val="20000"/>
              </a:spcBef>
              <a:buFont typeface="Arial" charset="0"/>
              <a:buChar char="–"/>
            </a:pPr>
            <a:r>
              <a:rPr lang="en-US" sz="2000" dirty="0">
                <a:solidFill>
                  <a:srgbClr val="0070C0"/>
                </a:solidFill>
              </a:rPr>
              <a:t>Annual reports in </a:t>
            </a:r>
            <a:r>
              <a:rPr lang="en-US" sz="2000" dirty="0" smtClean="0">
                <a:solidFill>
                  <a:srgbClr val="0070C0"/>
                </a:solidFill>
              </a:rPr>
              <a:t>Croatia </a:t>
            </a:r>
            <a:r>
              <a:rPr lang="en-US" sz="2000" dirty="0">
                <a:solidFill>
                  <a:srgbClr val="0070C0"/>
                </a:solidFill>
              </a:rPr>
              <a:t>(prepared by </a:t>
            </a:r>
            <a:r>
              <a:rPr lang="hr-HR" sz="2000" dirty="0" err="1" smtClean="0">
                <a:solidFill>
                  <a:srgbClr val="0070C0"/>
                </a:solidFill>
              </a:rPr>
              <a:t>Agency</a:t>
            </a:r>
            <a:r>
              <a:rPr lang="hr-HR" sz="2000" dirty="0" smtClean="0">
                <a:solidFill>
                  <a:srgbClr val="0070C0"/>
                </a:solidFill>
              </a:rPr>
              <a:t>, </a:t>
            </a:r>
            <a:r>
              <a:rPr lang="en-US" sz="2000" dirty="0" smtClean="0">
                <a:solidFill>
                  <a:srgbClr val="0070C0"/>
                </a:solidFill>
              </a:rPr>
              <a:t>national </a:t>
            </a:r>
            <a:r>
              <a:rPr lang="en-US" sz="2000" dirty="0">
                <a:solidFill>
                  <a:srgbClr val="0070C0"/>
                </a:solidFill>
              </a:rPr>
              <a:t>and local networks)</a:t>
            </a:r>
          </a:p>
          <a:p>
            <a:pPr marL="742950" lvl="1" indent="-285750">
              <a:spcBef>
                <a:spcPct val="20000"/>
              </a:spcBef>
              <a:buFont typeface="Arial" charset="0"/>
              <a:buChar char="–"/>
            </a:pPr>
            <a:r>
              <a:rPr lang="en-US" sz="2000" dirty="0">
                <a:solidFill>
                  <a:srgbClr val="0070C0"/>
                </a:solidFill>
                <a:hlinkClick r:id="rId4"/>
              </a:rPr>
              <a:t>http://</a:t>
            </a:r>
            <a:r>
              <a:rPr lang="en-US" sz="2000" dirty="0" smtClean="0">
                <a:solidFill>
                  <a:srgbClr val="0070C0"/>
                </a:solidFill>
                <a:hlinkClick r:id="rId4"/>
              </a:rPr>
              <a:t>iszz.azo.hr/iskzl/godizvrpt.htm?pid=0&amp;t=0</a:t>
            </a:r>
            <a:endParaRPr lang="en-US" sz="2000" dirty="0">
              <a:solidFill>
                <a:srgbClr val="0070C0"/>
              </a:solidFill>
            </a:endParaRPr>
          </a:p>
          <a:p>
            <a:pPr marL="742950" lvl="1" indent="-285750">
              <a:spcBef>
                <a:spcPct val="20000"/>
              </a:spcBef>
              <a:buFont typeface="Arial" charset="0"/>
              <a:buChar char="–"/>
            </a:pPr>
            <a:endParaRPr lang="en-US" sz="2000" dirty="0">
              <a:solidFill>
                <a:srgbClr val="0070C0"/>
              </a:solidFill>
            </a:endParaRPr>
          </a:p>
          <a:p>
            <a:pPr lvl="1">
              <a:spcBef>
                <a:spcPct val="20000"/>
              </a:spcBef>
            </a:pPr>
            <a:endParaRPr lang="en-US" sz="2000" dirty="0">
              <a:solidFill>
                <a:srgbClr val="0070C0"/>
              </a:solidFill>
            </a:endParaRPr>
          </a:p>
        </p:txBody>
      </p:sp>
      <p:pic>
        <p:nvPicPr>
          <p:cNvPr id="3" name="Picture 2"/>
          <p:cNvPicPr>
            <a:picLocks noChangeAspect="1"/>
          </p:cNvPicPr>
          <p:nvPr/>
        </p:nvPicPr>
        <p:blipFill>
          <a:blip r:embed="rId5"/>
          <a:stretch>
            <a:fillRect/>
          </a:stretch>
        </p:blipFill>
        <p:spPr>
          <a:xfrm>
            <a:off x="991055" y="3300322"/>
            <a:ext cx="6336672" cy="3037035"/>
          </a:xfrm>
          <a:prstGeom prst="rect">
            <a:avLst/>
          </a:prstGeom>
        </p:spPr>
      </p:pic>
    </p:spTree>
    <p:extLst>
      <p:ext uri="{BB962C8B-B14F-4D97-AF65-F5344CB8AC3E}">
        <p14:creationId xmlns:p14="http://schemas.microsoft.com/office/powerpoint/2010/main" val="1766945795"/>
      </p:ext>
    </p:extLst>
  </p:cSld>
  <p:clrMapOvr>
    <a:masterClrMapping/>
  </p:clrMapOvr>
  <p:transition spd="med">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6"/>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13.2   </a:t>
            </a:r>
            <a:r>
              <a:rPr lang="en-US" sz="2800" b="1" dirty="0">
                <a:solidFill>
                  <a:schemeClr val="tx2"/>
                </a:solidFill>
                <a:effectLst>
                  <a:glow>
                    <a:srgbClr val="7F7F7F">
                      <a:alpha val="35000"/>
                    </a:srgbClr>
                  </a:glow>
                </a:effectLst>
              </a:rPr>
              <a:t>DATA SUBMITTED TO THE AGENCY DATABASE</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94154" y="1318506"/>
            <a:ext cx="8772560" cy="493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US" sz="2400" b="1" dirty="0" smtClean="0">
                <a:solidFill>
                  <a:schemeClr val="tx2"/>
                </a:solidFill>
              </a:rPr>
              <a:t>Air </a:t>
            </a:r>
            <a:r>
              <a:rPr lang="en-US" sz="2400" b="1" dirty="0">
                <a:solidFill>
                  <a:schemeClr val="tx2"/>
                </a:solidFill>
              </a:rPr>
              <a:t>Quality </a:t>
            </a:r>
            <a:r>
              <a:rPr lang="en-US" sz="2400" b="1" dirty="0" smtClean="0">
                <a:solidFill>
                  <a:schemeClr val="tx2"/>
                </a:solidFill>
              </a:rPr>
              <a:t>Portal </a:t>
            </a:r>
            <a:r>
              <a:rPr lang="hr-HR" sz="2400" b="1" dirty="0" err="1" smtClean="0">
                <a:solidFill>
                  <a:schemeClr val="tx2"/>
                </a:solidFill>
              </a:rPr>
              <a:t>in</a:t>
            </a:r>
            <a:r>
              <a:rPr lang="hr-HR" sz="2400" b="1" dirty="0" smtClean="0">
                <a:solidFill>
                  <a:schemeClr val="tx2"/>
                </a:solidFill>
              </a:rPr>
              <a:t> Croatia </a:t>
            </a:r>
            <a:r>
              <a:rPr lang="en-US" sz="2400" b="1" dirty="0" smtClean="0">
                <a:solidFill>
                  <a:schemeClr val="tx2"/>
                </a:solidFill>
              </a:rPr>
              <a:t>- </a:t>
            </a:r>
            <a:r>
              <a:rPr lang="hr-HR" sz="2400" b="1" dirty="0">
                <a:solidFill>
                  <a:schemeClr val="tx2"/>
                </a:solidFill>
              </a:rPr>
              <a:t>A</a:t>
            </a:r>
            <a:r>
              <a:rPr lang="en-US" sz="2400" b="1" dirty="0" err="1" smtClean="0">
                <a:solidFill>
                  <a:schemeClr val="tx2"/>
                </a:solidFill>
              </a:rPr>
              <a:t>nnual</a:t>
            </a:r>
            <a:r>
              <a:rPr lang="en-US" sz="2400" b="1" dirty="0" smtClean="0">
                <a:solidFill>
                  <a:schemeClr val="tx2"/>
                </a:solidFill>
              </a:rPr>
              <a:t> </a:t>
            </a:r>
            <a:r>
              <a:rPr lang="en-US" sz="2400" b="1" dirty="0">
                <a:solidFill>
                  <a:schemeClr val="tx2"/>
                </a:solidFill>
              </a:rPr>
              <a:t>reports on air quality monitoring</a:t>
            </a:r>
          </a:p>
          <a:p>
            <a:pPr marL="342900" indent="-342900">
              <a:spcBef>
                <a:spcPct val="20000"/>
              </a:spcBef>
              <a:buFont typeface="Arial" charset="0"/>
              <a:buChar char="•"/>
            </a:pPr>
            <a:endParaRPr lang="en-US" sz="2400" b="1" dirty="0">
              <a:solidFill>
                <a:schemeClr val="tx2"/>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
        <p:nvSpPr>
          <p:cNvPr id="2" name="Rectangle 1"/>
          <p:cNvSpPr/>
          <p:nvPr/>
        </p:nvSpPr>
        <p:spPr>
          <a:xfrm>
            <a:off x="194154" y="2196083"/>
            <a:ext cx="8868885" cy="1508105"/>
          </a:xfrm>
          <a:prstGeom prst="rect">
            <a:avLst/>
          </a:prstGeom>
        </p:spPr>
        <p:txBody>
          <a:bodyPr wrap="square">
            <a:spAutoFit/>
          </a:bodyPr>
          <a:lstStyle/>
          <a:p>
            <a:pPr marL="742950" lvl="1" indent="-285750">
              <a:spcBef>
                <a:spcPct val="20000"/>
              </a:spcBef>
              <a:buFont typeface="Arial" charset="0"/>
              <a:buChar char="–"/>
            </a:pPr>
            <a:r>
              <a:rPr lang="en-US" sz="2000" dirty="0">
                <a:solidFill>
                  <a:srgbClr val="0070C0"/>
                </a:solidFill>
              </a:rPr>
              <a:t>Annual reports in </a:t>
            </a:r>
            <a:r>
              <a:rPr lang="en-US" sz="2000" dirty="0" smtClean="0">
                <a:solidFill>
                  <a:srgbClr val="0070C0"/>
                </a:solidFill>
              </a:rPr>
              <a:t>Croatia </a:t>
            </a:r>
            <a:r>
              <a:rPr lang="en-US" sz="2000" dirty="0">
                <a:solidFill>
                  <a:srgbClr val="0070C0"/>
                </a:solidFill>
              </a:rPr>
              <a:t>(prepared by </a:t>
            </a:r>
            <a:r>
              <a:rPr lang="hr-HR" sz="2000" dirty="0" err="1" smtClean="0">
                <a:solidFill>
                  <a:srgbClr val="0070C0"/>
                </a:solidFill>
              </a:rPr>
              <a:t>Agency</a:t>
            </a:r>
            <a:r>
              <a:rPr lang="en-US" sz="2000" dirty="0" smtClean="0">
                <a:solidFill>
                  <a:srgbClr val="0070C0"/>
                </a:solidFill>
              </a:rPr>
              <a:t>, </a:t>
            </a:r>
            <a:r>
              <a:rPr lang="en-US" sz="2000" dirty="0">
                <a:solidFill>
                  <a:srgbClr val="0070C0"/>
                </a:solidFill>
              </a:rPr>
              <a:t>national and local networks)</a:t>
            </a:r>
          </a:p>
          <a:p>
            <a:pPr marL="742950" lvl="1" indent="-285750">
              <a:spcBef>
                <a:spcPct val="20000"/>
              </a:spcBef>
              <a:buFont typeface="Arial" charset="0"/>
              <a:buChar char="–"/>
            </a:pPr>
            <a:r>
              <a:rPr lang="en-US" sz="2000" dirty="0">
                <a:solidFill>
                  <a:srgbClr val="0070C0"/>
                </a:solidFill>
                <a:hlinkClick r:id="rId4"/>
              </a:rPr>
              <a:t>http://</a:t>
            </a:r>
            <a:r>
              <a:rPr lang="en-US" sz="2000" dirty="0" smtClean="0">
                <a:solidFill>
                  <a:srgbClr val="0070C0"/>
                </a:solidFill>
                <a:hlinkClick r:id="rId4"/>
              </a:rPr>
              <a:t>iszz.azo.hr/iskzl/godizvrpt.htm?pid=0&amp;t=0</a:t>
            </a:r>
            <a:endParaRPr lang="en-US" sz="2000" dirty="0">
              <a:solidFill>
                <a:srgbClr val="0070C0"/>
              </a:solidFill>
            </a:endParaRPr>
          </a:p>
          <a:p>
            <a:pPr marL="742950" lvl="1" indent="-285750">
              <a:spcBef>
                <a:spcPct val="20000"/>
              </a:spcBef>
              <a:buFont typeface="Arial" charset="0"/>
              <a:buChar char="–"/>
            </a:pPr>
            <a:endParaRPr lang="en-US" sz="2000" dirty="0">
              <a:solidFill>
                <a:srgbClr val="0070C0"/>
              </a:solidFill>
            </a:endParaRPr>
          </a:p>
          <a:p>
            <a:pPr lvl="1">
              <a:spcBef>
                <a:spcPct val="20000"/>
              </a:spcBef>
            </a:pPr>
            <a:endParaRPr lang="en-US" sz="2000" dirty="0">
              <a:solidFill>
                <a:srgbClr val="0070C0"/>
              </a:solidFill>
            </a:endParaRPr>
          </a:p>
        </p:txBody>
      </p:sp>
      <p:pic>
        <p:nvPicPr>
          <p:cNvPr id="3" name="Picture 2"/>
          <p:cNvPicPr>
            <a:picLocks noChangeAspect="1"/>
          </p:cNvPicPr>
          <p:nvPr/>
        </p:nvPicPr>
        <p:blipFill>
          <a:blip r:embed="rId5"/>
          <a:stretch>
            <a:fillRect/>
          </a:stretch>
        </p:blipFill>
        <p:spPr>
          <a:xfrm>
            <a:off x="991055" y="3300322"/>
            <a:ext cx="6336672" cy="3037035"/>
          </a:xfrm>
          <a:prstGeom prst="rect">
            <a:avLst/>
          </a:prstGeom>
        </p:spPr>
      </p:pic>
    </p:spTree>
    <p:extLst>
      <p:ext uri="{BB962C8B-B14F-4D97-AF65-F5344CB8AC3E}">
        <p14:creationId xmlns:p14="http://schemas.microsoft.com/office/powerpoint/2010/main" val="3101431060"/>
      </p:ext>
    </p:extLst>
  </p:cSld>
  <p:clrMapOvr>
    <a:masterClrMapping/>
  </p:clrMapOvr>
  <p:transition spd="med">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6"/>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13.2   </a:t>
            </a:r>
            <a:r>
              <a:rPr lang="en-US" sz="2800" b="1" dirty="0">
                <a:solidFill>
                  <a:schemeClr val="tx2"/>
                </a:solidFill>
                <a:effectLst>
                  <a:glow>
                    <a:srgbClr val="7F7F7F">
                      <a:alpha val="35000"/>
                    </a:srgbClr>
                  </a:glow>
                </a:effectLst>
              </a:rPr>
              <a:t>DATA SUBMITTED TO THE AGENCY DATABASE</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94154" y="1318506"/>
            <a:ext cx="8772560" cy="493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US" sz="2400" b="1" dirty="0" smtClean="0">
                <a:solidFill>
                  <a:schemeClr val="tx2"/>
                </a:solidFill>
              </a:rPr>
              <a:t>Air </a:t>
            </a:r>
            <a:r>
              <a:rPr lang="en-US" sz="2400" b="1" dirty="0">
                <a:solidFill>
                  <a:schemeClr val="tx2"/>
                </a:solidFill>
              </a:rPr>
              <a:t>Quality </a:t>
            </a:r>
            <a:r>
              <a:rPr lang="en-US" sz="2400" b="1" dirty="0" smtClean="0">
                <a:solidFill>
                  <a:schemeClr val="tx2"/>
                </a:solidFill>
              </a:rPr>
              <a:t>Portal </a:t>
            </a:r>
            <a:r>
              <a:rPr lang="hr-HR" sz="2400" b="1" dirty="0" err="1" smtClean="0">
                <a:solidFill>
                  <a:schemeClr val="tx2"/>
                </a:solidFill>
              </a:rPr>
              <a:t>in</a:t>
            </a:r>
            <a:r>
              <a:rPr lang="hr-HR" sz="2400" b="1" dirty="0" smtClean="0">
                <a:solidFill>
                  <a:schemeClr val="tx2"/>
                </a:solidFill>
              </a:rPr>
              <a:t> Croatia:</a:t>
            </a:r>
            <a:endParaRPr lang="en-US" sz="2400" b="1" dirty="0">
              <a:solidFill>
                <a:schemeClr val="tx2"/>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
        <p:nvSpPr>
          <p:cNvPr id="2" name="Rectangle 1"/>
          <p:cNvSpPr/>
          <p:nvPr/>
        </p:nvSpPr>
        <p:spPr>
          <a:xfrm>
            <a:off x="194154" y="2026868"/>
            <a:ext cx="8098075" cy="769441"/>
          </a:xfrm>
          <a:prstGeom prst="rect">
            <a:avLst/>
          </a:prstGeom>
        </p:spPr>
        <p:txBody>
          <a:bodyPr wrap="square">
            <a:spAutoFit/>
          </a:bodyPr>
          <a:lstStyle/>
          <a:p>
            <a:pPr marL="742950" lvl="1" indent="-285750">
              <a:spcBef>
                <a:spcPct val="20000"/>
              </a:spcBef>
              <a:buFont typeface="Arial" charset="0"/>
              <a:buChar char="–"/>
            </a:pPr>
            <a:r>
              <a:rPr lang="en-US" sz="2000" dirty="0">
                <a:solidFill>
                  <a:srgbClr val="0070C0"/>
                </a:solidFill>
              </a:rPr>
              <a:t>Action Plans</a:t>
            </a:r>
          </a:p>
          <a:p>
            <a:pPr marL="742950" lvl="1" indent="-285750">
              <a:spcBef>
                <a:spcPct val="20000"/>
              </a:spcBef>
              <a:buFont typeface="Arial" charset="0"/>
              <a:buChar char="–"/>
            </a:pPr>
            <a:r>
              <a:rPr lang="en-US" sz="2000" dirty="0">
                <a:solidFill>
                  <a:srgbClr val="0070C0"/>
                </a:solidFill>
                <a:hlinkClick r:id="rId4"/>
              </a:rPr>
              <a:t>http://</a:t>
            </a:r>
            <a:r>
              <a:rPr lang="en-US" sz="2000" dirty="0" smtClean="0">
                <a:solidFill>
                  <a:srgbClr val="0070C0"/>
                </a:solidFill>
                <a:hlinkClick r:id="rId4"/>
              </a:rPr>
              <a:t>iszz.azo.hr/iskzl/godizvrpt.htm?pid=0&amp;t=4</a:t>
            </a:r>
            <a:endParaRPr lang="hr-HR" sz="2000" dirty="0" smtClean="0">
              <a:solidFill>
                <a:srgbClr val="0070C0"/>
              </a:solidFill>
            </a:endParaRPr>
          </a:p>
        </p:txBody>
      </p:sp>
      <p:pic>
        <p:nvPicPr>
          <p:cNvPr id="8" name="Picture 7"/>
          <p:cNvPicPr>
            <a:picLocks noChangeAspect="1"/>
          </p:cNvPicPr>
          <p:nvPr/>
        </p:nvPicPr>
        <p:blipFill>
          <a:blip r:embed="rId5"/>
          <a:stretch>
            <a:fillRect/>
          </a:stretch>
        </p:blipFill>
        <p:spPr>
          <a:xfrm>
            <a:off x="733875" y="2894784"/>
            <a:ext cx="7663336" cy="3200677"/>
          </a:xfrm>
          <a:prstGeom prst="rect">
            <a:avLst/>
          </a:prstGeom>
        </p:spPr>
      </p:pic>
    </p:spTree>
    <p:extLst>
      <p:ext uri="{BB962C8B-B14F-4D97-AF65-F5344CB8AC3E}">
        <p14:creationId xmlns:p14="http://schemas.microsoft.com/office/powerpoint/2010/main" val="798250182"/>
      </p:ext>
    </p:extLst>
  </p:cSld>
  <p:clrMapOvr>
    <a:masterClrMapping/>
  </p:clrMapOvr>
  <p:transition spd="med">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6"/>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13.2   </a:t>
            </a:r>
            <a:r>
              <a:rPr lang="en-US" sz="2800" b="1" dirty="0">
                <a:solidFill>
                  <a:schemeClr val="tx2"/>
                </a:solidFill>
                <a:effectLst>
                  <a:glow>
                    <a:srgbClr val="7F7F7F">
                      <a:alpha val="35000"/>
                    </a:srgbClr>
                  </a:glow>
                </a:effectLst>
              </a:rPr>
              <a:t>DATA SUBMITTED TO THE AGENCY DATABASE</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94154" y="1318506"/>
            <a:ext cx="8772560" cy="493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US" sz="2400" b="1" dirty="0" smtClean="0">
                <a:solidFill>
                  <a:schemeClr val="tx2"/>
                </a:solidFill>
              </a:rPr>
              <a:t>Air </a:t>
            </a:r>
            <a:r>
              <a:rPr lang="en-US" sz="2400" b="1" dirty="0">
                <a:solidFill>
                  <a:schemeClr val="tx2"/>
                </a:solidFill>
              </a:rPr>
              <a:t>Quality </a:t>
            </a:r>
            <a:r>
              <a:rPr lang="en-US" sz="2400" b="1" dirty="0" smtClean="0">
                <a:solidFill>
                  <a:schemeClr val="tx2"/>
                </a:solidFill>
              </a:rPr>
              <a:t>Portal </a:t>
            </a:r>
            <a:r>
              <a:rPr lang="hr-HR" sz="2400" b="1" dirty="0" err="1" smtClean="0">
                <a:solidFill>
                  <a:schemeClr val="tx2"/>
                </a:solidFill>
              </a:rPr>
              <a:t>in</a:t>
            </a:r>
            <a:r>
              <a:rPr lang="hr-HR" sz="2400" b="1" dirty="0" smtClean="0">
                <a:solidFill>
                  <a:schemeClr val="tx2"/>
                </a:solidFill>
              </a:rPr>
              <a:t> Croatia:</a:t>
            </a:r>
            <a:endParaRPr lang="en-US" sz="2400" b="1" dirty="0">
              <a:solidFill>
                <a:schemeClr val="tx2"/>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
        <p:nvSpPr>
          <p:cNvPr id="2" name="Rectangle 1"/>
          <p:cNvSpPr/>
          <p:nvPr/>
        </p:nvSpPr>
        <p:spPr>
          <a:xfrm>
            <a:off x="-32301" y="1939186"/>
            <a:ext cx="4377846" cy="1446550"/>
          </a:xfrm>
          <a:prstGeom prst="rect">
            <a:avLst/>
          </a:prstGeom>
        </p:spPr>
        <p:txBody>
          <a:bodyPr wrap="square">
            <a:spAutoFit/>
          </a:bodyPr>
          <a:lstStyle/>
          <a:p>
            <a:pPr marL="742950" lvl="1" indent="-285750">
              <a:spcBef>
                <a:spcPct val="20000"/>
              </a:spcBef>
              <a:buFont typeface="Arial" charset="0"/>
              <a:buChar char="–"/>
            </a:pPr>
            <a:r>
              <a:rPr lang="en-US" sz="2000" dirty="0">
                <a:solidFill>
                  <a:srgbClr val="0070C0"/>
                </a:solidFill>
              </a:rPr>
              <a:t>data on action plans submitted to EC</a:t>
            </a:r>
          </a:p>
          <a:p>
            <a:pPr marL="742950" lvl="1" indent="-285750">
              <a:spcBef>
                <a:spcPct val="20000"/>
              </a:spcBef>
              <a:buFont typeface="Arial" charset="0"/>
              <a:buChar char="–"/>
            </a:pPr>
            <a:r>
              <a:rPr lang="en-US" sz="2000" dirty="0">
                <a:solidFill>
                  <a:srgbClr val="0070C0"/>
                </a:solidFill>
                <a:hlinkClick r:id="rId4"/>
              </a:rPr>
              <a:t>http://</a:t>
            </a:r>
            <a:r>
              <a:rPr lang="en-US" sz="2000" dirty="0" smtClean="0">
                <a:solidFill>
                  <a:srgbClr val="0070C0"/>
                </a:solidFill>
                <a:hlinkClick r:id="rId4"/>
              </a:rPr>
              <a:t>iszz.azo.hr/iskzl/hPlan.htm</a:t>
            </a:r>
            <a:endParaRPr lang="hr-HR" sz="2000" dirty="0" smtClean="0">
              <a:solidFill>
                <a:srgbClr val="0070C0"/>
              </a:solidFill>
            </a:endParaRPr>
          </a:p>
          <a:p>
            <a:pPr lvl="1">
              <a:spcBef>
                <a:spcPct val="20000"/>
              </a:spcBef>
            </a:pPr>
            <a:endParaRPr lang="hr-HR" sz="2000" dirty="0" smtClean="0">
              <a:solidFill>
                <a:srgbClr val="0070C0"/>
              </a:solidFill>
            </a:endParaRPr>
          </a:p>
        </p:txBody>
      </p:sp>
      <p:pic>
        <p:nvPicPr>
          <p:cNvPr id="3" name="Picture 2"/>
          <p:cNvPicPr>
            <a:picLocks noChangeAspect="1"/>
          </p:cNvPicPr>
          <p:nvPr/>
        </p:nvPicPr>
        <p:blipFill>
          <a:blip r:embed="rId5"/>
          <a:stretch>
            <a:fillRect/>
          </a:stretch>
        </p:blipFill>
        <p:spPr>
          <a:xfrm>
            <a:off x="4509917" y="1557857"/>
            <a:ext cx="4621169" cy="4456562"/>
          </a:xfrm>
          <a:prstGeom prst="rect">
            <a:avLst/>
          </a:prstGeom>
        </p:spPr>
      </p:pic>
    </p:spTree>
    <p:extLst>
      <p:ext uri="{BB962C8B-B14F-4D97-AF65-F5344CB8AC3E}">
        <p14:creationId xmlns:p14="http://schemas.microsoft.com/office/powerpoint/2010/main" val="227323916"/>
      </p:ext>
    </p:extLst>
  </p:cSld>
  <p:clrMapOvr>
    <a:masterClrMapping/>
  </p:clrMapOvr>
  <p:transition spd="med">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6"/>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13.2   </a:t>
            </a:r>
            <a:r>
              <a:rPr lang="en-US" sz="2800" b="1" dirty="0">
                <a:solidFill>
                  <a:schemeClr val="tx2"/>
                </a:solidFill>
                <a:effectLst>
                  <a:glow>
                    <a:srgbClr val="7F7F7F">
                      <a:alpha val="35000"/>
                    </a:srgbClr>
                  </a:glow>
                </a:effectLst>
              </a:rPr>
              <a:t>DATA SUBMITTED TO THE AGENCY DATABASE</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94154" y="1318506"/>
            <a:ext cx="8772560" cy="493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US" sz="2400" b="1" dirty="0" smtClean="0">
                <a:solidFill>
                  <a:schemeClr val="tx2"/>
                </a:solidFill>
              </a:rPr>
              <a:t>Air </a:t>
            </a:r>
            <a:r>
              <a:rPr lang="en-US" sz="2400" b="1" dirty="0">
                <a:solidFill>
                  <a:schemeClr val="tx2"/>
                </a:solidFill>
              </a:rPr>
              <a:t>Quality </a:t>
            </a:r>
            <a:r>
              <a:rPr lang="en-US" sz="2400" b="1" dirty="0" smtClean="0">
                <a:solidFill>
                  <a:schemeClr val="tx2"/>
                </a:solidFill>
              </a:rPr>
              <a:t>Portal </a:t>
            </a:r>
            <a:r>
              <a:rPr lang="hr-HR" sz="2400" b="1" dirty="0" err="1" smtClean="0">
                <a:solidFill>
                  <a:schemeClr val="tx2"/>
                </a:solidFill>
              </a:rPr>
              <a:t>in</a:t>
            </a:r>
            <a:r>
              <a:rPr lang="hr-HR" sz="2400" b="1" dirty="0" smtClean="0">
                <a:solidFill>
                  <a:schemeClr val="tx2"/>
                </a:solidFill>
              </a:rPr>
              <a:t> Croatia:</a:t>
            </a:r>
            <a:endParaRPr lang="en-US" sz="2400" b="1" dirty="0">
              <a:solidFill>
                <a:schemeClr val="tx2"/>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
        <p:nvSpPr>
          <p:cNvPr id="2" name="Rectangle 1"/>
          <p:cNvSpPr/>
          <p:nvPr/>
        </p:nvSpPr>
        <p:spPr>
          <a:xfrm>
            <a:off x="442354" y="1763822"/>
            <a:ext cx="7886120" cy="1138773"/>
          </a:xfrm>
          <a:prstGeom prst="rect">
            <a:avLst/>
          </a:prstGeom>
        </p:spPr>
        <p:txBody>
          <a:bodyPr wrap="square">
            <a:spAutoFit/>
          </a:bodyPr>
          <a:lstStyle/>
          <a:p>
            <a:pPr marL="742950" lvl="1" indent="-285750">
              <a:spcBef>
                <a:spcPct val="20000"/>
              </a:spcBef>
              <a:buFont typeface="Arial" charset="0"/>
              <a:buChar char="–"/>
            </a:pPr>
            <a:r>
              <a:rPr lang="pl-PL" sz="2000" dirty="0">
                <a:solidFill>
                  <a:srgbClr val="0070C0"/>
                </a:solidFill>
              </a:rPr>
              <a:t>Data </a:t>
            </a:r>
            <a:r>
              <a:rPr lang="pl-PL" sz="2000" dirty="0" smtClean="0">
                <a:solidFill>
                  <a:srgbClr val="0070C0"/>
                </a:solidFill>
              </a:rPr>
              <a:t>(</a:t>
            </a:r>
            <a:r>
              <a:rPr lang="pl-PL" sz="2000" dirty="0" err="1" smtClean="0">
                <a:solidFill>
                  <a:srgbClr val="0070C0"/>
                </a:solidFill>
              </a:rPr>
              <a:t>surce</a:t>
            </a:r>
            <a:r>
              <a:rPr lang="pl-PL" sz="2000" dirty="0" smtClean="0">
                <a:solidFill>
                  <a:srgbClr val="0070C0"/>
                </a:solidFill>
              </a:rPr>
              <a:t> </a:t>
            </a:r>
            <a:r>
              <a:rPr lang="pl-PL" sz="2000" dirty="0">
                <a:solidFill>
                  <a:srgbClr val="0070C0"/>
                </a:solidFill>
              </a:rPr>
              <a:t>and </a:t>
            </a:r>
            <a:r>
              <a:rPr lang="pl-PL" sz="2000" dirty="0" err="1">
                <a:solidFill>
                  <a:srgbClr val="0070C0"/>
                </a:solidFill>
              </a:rPr>
              <a:t>validated</a:t>
            </a:r>
            <a:r>
              <a:rPr lang="pl-PL" sz="2000" dirty="0">
                <a:solidFill>
                  <a:srgbClr val="0070C0"/>
                </a:solidFill>
              </a:rPr>
              <a:t>)</a:t>
            </a:r>
          </a:p>
          <a:p>
            <a:pPr marL="742950" lvl="1" indent="-285750">
              <a:spcBef>
                <a:spcPct val="20000"/>
              </a:spcBef>
              <a:buFont typeface="Arial" charset="0"/>
              <a:buChar char="–"/>
            </a:pPr>
            <a:r>
              <a:rPr lang="pl-PL" sz="2000" dirty="0">
                <a:solidFill>
                  <a:srgbClr val="0070C0"/>
                </a:solidFill>
                <a:hlinkClick r:id="rId4"/>
              </a:rPr>
              <a:t>http://</a:t>
            </a:r>
            <a:r>
              <a:rPr lang="pl-PL" sz="2000" dirty="0" smtClean="0">
                <a:solidFill>
                  <a:srgbClr val="0070C0"/>
                </a:solidFill>
                <a:hlinkClick r:id="rId4"/>
              </a:rPr>
              <a:t>iszz.azo.hr/iskzl/podatak.htm</a:t>
            </a:r>
            <a:endParaRPr lang="pl-PL" sz="2000" dirty="0">
              <a:solidFill>
                <a:srgbClr val="0070C0"/>
              </a:solidFill>
            </a:endParaRPr>
          </a:p>
          <a:p>
            <a:pPr lvl="1">
              <a:spcBef>
                <a:spcPct val="20000"/>
              </a:spcBef>
            </a:pPr>
            <a:endParaRPr lang="hr-HR" sz="2000" dirty="0" smtClean="0">
              <a:solidFill>
                <a:srgbClr val="0070C0"/>
              </a:solidFill>
            </a:endParaRPr>
          </a:p>
        </p:txBody>
      </p:sp>
      <p:pic>
        <p:nvPicPr>
          <p:cNvPr id="4" name="Picture 3"/>
          <p:cNvPicPr>
            <a:picLocks noChangeAspect="1"/>
          </p:cNvPicPr>
          <p:nvPr/>
        </p:nvPicPr>
        <p:blipFill>
          <a:blip r:embed="rId5"/>
          <a:stretch>
            <a:fillRect/>
          </a:stretch>
        </p:blipFill>
        <p:spPr>
          <a:xfrm>
            <a:off x="1957493" y="2659570"/>
            <a:ext cx="5094662" cy="3540735"/>
          </a:xfrm>
          <a:prstGeom prst="rect">
            <a:avLst/>
          </a:prstGeom>
        </p:spPr>
      </p:pic>
    </p:spTree>
    <p:extLst>
      <p:ext uri="{BB962C8B-B14F-4D97-AF65-F5344CB8AC3E}">
        <p14:creationId xmlns:p14="http://schemas.microsoft.com/office/powerpoint/2010/main" val="4174865595"/>
      </p:ext>
    </p:extLst>
  </p:cSld>
  <p:clrMapOvr>
    <a:masterClrMapping/>
  </p:clrMapOvr>
  <p:transition spd="med">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6"/>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13.2   </a:t>
            </a:r>
            <a:r>
              <a:rPr lang="en-US" sz="2800" b="1" dirty="0">
                <a:solidFill>
                  <a:schemeClr val="tx2"/>
                </a:solidFill>
                <a:effectLst>
                  <a:glow>
                    <a:srgbClr val="7F7F7F">
                      <a:alpha val="35000"/>
                    </a:srgbClr>
                  </a:glow>
                </a:effectLst>
              </a:rPr>
              <a:t>DATA SUBMITTED TO THE AGENCY DATABASE</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94154" y="1318506"/>
            <a:ext cx="8772560" cy="493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US" sz="2400" b="1" dirty="0" smtClean="0">
                <a:solidFill>
                  <a:schemeClr val="tx2"/>
                </a:solidFill>
              </a:rPr>
              <a:t>Air </a:t>
            </a:r>
            <a:r>
              <a:rPr lang="en-US" sz="2400" b="1" dirty="0">
                <a:solidFill>
                  <a:schemeClr val="tx2"/>
                </a:solidFill>
              </a:rPr>
              <a:t>Quality </a:t>
            </a:r>
            <a:r>
              <a:rPr lang="en-US" sz="2400" b="1" dirty="0" smtClean="0">
                <a:solidFill>
                  <a:schemeClr val="tx2"/>
                </a:solidFill>
              </a:rPr>
              <a:t>Portal </a:t>
            </a:r>
            <a:r>
              <a:rPr lang="hr-HR" sz="2400" b="1" dirty="0" err="1" smtClean="0">
                <a:solidFill>
                  <a:schemeClr val="tx2"/>
                </a:solidFill>
              </a:rPr>
              <a:t>in</a:t>
            </a:r>
            <a:r>
              <a:rPr lang="hr-HR" sz="2400" b="1" dirty="0" smtClean="0">
                <a:solidFill>
                  <a:schemeClr val="tx2"/>
                </a:solidFill>
              </a:rPr>
              <a:t> Croatia:</a:t>
            </a:r>
            <a:endParaRPr lang="en-US" sz="2400" b="1" dirty="0">
              <a:solidFill>
                <a:schemeClr val="tx2"/>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
        <p:nvSpPr>
          <p:cNvPr id="2" name="Rectangle 1"/>
          <p:cNvSpPr/>
          <p:nvPr/>
        </p:nvSpPr>
        <p:spPr>
          <a:xfrm>
            <a:off x="442354" y="1763822"/>
            <a:ext cx="2751784" cy="4216539"/>
          </a:xfrm>
          <a:prstGeom prst="rect">
            <a:avLst/>
          </a:prstGeom>
        </p:spPr>
        <p:txBody>
          <a:bodyPr wrap="square">
            <a:spAutoFit/>
          </a:bodyPr>
          <a:lstStyle/>
          <a:p>
            <a:pPr marL="742950" lvl="1" indent="-285750">
              <a:spcBef>
                <a:spcPct val="20000"/>
              </a:spcBef>
              <a:buFont typeface="Arial" charset="0"/>
              <a:buChar char="–"/>
            </a:pPr>
            <a:r>
              <a:rPr lang="en-US" sz="2000" dirty="0">
                <a:solidFill>
                  <a:srgbClr val="0070C0"/>
                </a:solidFill>
              </a:rPr>
              <a:t>Data </a:t>
            </a:r>
            <a:r>
              <a:rPr lang="en-US" sz="2000" dirty="0" smtClean="0">
                <a:solidFill>
                  <a:srgbClr val="0070C0"/>
                </a:solidFill>
              </a:rPr>
              <a:t>(</a:t>
            </a:r>
            <a:r>
              <a:rPr lang="hr-HR" sz="2000" dirty="0" err="1" smtClean="0">
                <a:solidFill>
                  <a:srgbClr val="0070C0"/>
                </a:solidFill>
              </a:rPr>
              <a:t>sourse</a:t>
            </a:r>
            <a:r>
              <a:rPr lang="en-US" sz="2000" dirty="0" smtClean="0">
                <a:solidFill>
                  <a:srgbClr val="0070C0"/>
                </a:solidFill>
              </a:rPr>
              <a:t> </a:t>
            </a:r>
            <a:r>
              <a:rPr lang="en-US" sz="2000" dirty="0">
                <a:solidFill>
                  <a:srgbClr val="0070C0"/>
                </a:solidFill>
              </a:rPr>
              <a:t>and validated), statistical data, data on limit values and target values, notification thresholds and warning thresholds .... </a:t>
            </a:r>
            <a:endParaRPr lang="hr-HR" sz="2000" dirty="0" smtClean="0">
              <a:solidFill>
                <a:srgbClr val="0070C0"/>
              </a:solidFill>
            </a:endParaRPr>
          </a:p>
          <a:p>
            <a:pPr marL="742950" lvl="1" indent="-285750">
              <a:spcBef>
                <a:spcPct val="20000"/>
              </a:spcBef>
              <a:buFont typeface="Arial" charset="0"/>
              <a:buChar char="–"/>
            </a:pPr>
            <a:r>
              <a:rPr lang="en-US" sz="2000" dirty="0" smtClean="0">
                <a:solidFill>
                  <a:srgbClr val="0070C0"/>
                </a:solidFill>
                <a:hlinkClick r:id="rId4"/>
              </a:rPr>
              <a:t>http</a:t>
            </a:r>
            <a:r>
              <a:rPr lang="en-US" sz="2000" dirty="0">
                <a:solidFill>
                  <a:srgbClr val="0070C0"/>
                </a:solidFill>
                <a:hlinkClick r:id="rId4"/>
              </a:rPr>
              <a:t>://</a:t>
            </a:r>
            <a:r>
              <a:rPr lang="en-US" sz="2000" dirty="0" smtClean="0">
                <a:solidFill>
                  <a:srgbClr val="0070C0"/>
                </a:solidFill>
                <a:hlinkClick r:id="rId4"/>
              </a:rPr>
              <a:t>iszz.azo.hr/iskzl/index.html</a:t>
            </a:r>
            <a:endParaRPr lang="hr-HR" sz="2000" dirty="0" smtClean="0">
              <a:solidFill>
                <a:srgbClr val="0070C0"/>
              </a:solidFill>
            </a:endParaRPr>
          </a:p>
          <a:p>
            <a:pPr marL="742950" lvl="1" indent="-285750">
              <a:spcBef>
                <a:spcPct val="20000"/>
              </a:spcBef>
              <a:buFont typeface="Arial" charset="0"/>
              <a:buChar char="–"/>
            </a:pPr>
            <a:endParaRPr lang="hr-HR" sz="2000" dirty="0" smtClean="0">
              <a:solidFill>
                <a:srgbClr val="0070C0"/>
              </a:solidFill>
            </a:endParaRPr>
          </a:p>
        </p:txBody>
      </p:sp>
      <p:pic>
        <p:nvPicPr>
          <p:cNvPr id="3" name="Picture 2"/>
          <p:cNvPicPr>
            <a:picLocks noChangeAspect="1"/>
          </p:cNvPicPr>
          <p:nvPr/>
        </p:nvPicPr>
        <p:blipFill>
          <a:blip r:embed="rId5"/>
          <a:stretch>
            <a:fillRect/>
          </a:stretch>
        </p:blipFill>
        <p:spPr>
          <a:xfrm>
            <a:off x="3276670" y="1763822"/>
            <a:ext cx="5515021" cy="4220042"/>
          </a:xfrm>
          <a:prstGeom prst="rect">
            <a:avLst/>
          </a:prstGeom>
        </p:spPr>
      </p:pic>
    </p:spTree>
    <p:extLst>
      <p:ext uri="{BB962C8B-B14F-4D97-AF65-F5344CB8AC3E}">
        <p14:creationId xmlns:p14="http://schemas.microsoft.com/office/powerpoint/2010/main" val="3023556084"/>
      </p:ext>
    </p:extLst>
  </p:cSld>
  <p:clrMapOvr>
    <a:masterClrMapping/>
  </p:clrMapOvr>
  <p:transition spd="med">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6"/>
            <a:ext cx="8686800" cy="110470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13.3  </a:t>
            </a:r>
            <a:r>
              <a:rPr lang="en-US" sz="2800" b="1" dirty="0" smtClean="0">
                <a:solidFill>
                  <a:schemeClr val="tx2"/>
                </a:solidFill>
                <a:effectLst>
                  <a:glow>
                    <a:srgbClr val="7F7F7F">
                      <a:alpha val="35000"/>
                    </a:srgbClr>
                  </a:glow>
                </a:effectLst>
              </a:rPr>
              <a:t>REPORT ON </a:t>
            </a:r>
            <a:r>
              <a:rPr lang="en-US" sz="2800" b="1" dirty="0">
                <a:solidFill>
                  <a:schemeClr val="tx2"/>
                </a:solidFill>
                <a:effectLst>
                  <a:glow>
                    <a:srgbClr val="7F7F7F">
                      <a:alpha val="35000"/>
                    </a:srgbClr>
                  </a:glow>
                </a:effectLst>
              </a:rPr>
              <a:t>THE BASIS OF </a:t>
            </a:r>
            <a:r>
              <a:rPr lang="hr-HR" sz="2800" b="1" dirty="0" smtClean="0">
                <a:solidFill>
                  <a:schemeClr val="tx2"/>
                </a:solidFill>
                <a:effectLst>
                  <a:glow>
                    <a:srgbClr val="7F7F7F">
                      <a:alpha val="35000"/>
                    </a:srgbClr>
                  </a:glow>
                </a:effectLst>
              </a:rPr>
              <a:t>THE INFORMATION</a:t>
            </a:r>
            <a:r>
              <a:rPr lang="en-US" sz="2800" b="1" dirty="0" smtClean="0">
                <a:solidFill>
                  <a:schemeClr val="tx2"/>
                </a:solidFill>
                <a:effectLst>
                  <a:glow>
                    <a:srgbClr val="7F7F7F">
                      <a:alpha val="35000"/>
                    </a:srgbClr>
                  </a:glow>
                </a:effectLst>
              </a:rPr>
              <a:t> </a:t>
            </a:r>
            <a:r>
              <a:rPr lang="hr-HR" sz="2800" b="1" dirty="0" smtClean="0">
                <a:solidFill>
                  <a:schemeClr val="tx2"/>
                </a:solidFill>
                <a:effectLst>
                  <a:glow>
                    <a:srgbClr val="7F7F7F">
                      <a:alpha val="35000"/>
                    </a:srgbClr>
                  </a:glow>
                </a:effectLst>
              </a:rPr>
              <a:t>AND ALERT THRESHOLD</a:t>
            </a:r>
          </a:p>
        </p:txBody>
      </p:sp>
      <p:sp>
        <p:nvSpPr>
          <p:cNvPr id="9" name="Content Placeholder 8"/>
          <p:cNvSpPr>
            <a:spLocks/>
          </p:cNvSpPr>
          <p:nvPr/>
        </p:nvSpPr>
        <p:spPr bwMode="auto">
          <a:xfrm>
            <a:off x="290479" y="1922736"/>
            <a:ext cx="8772560" cy="493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US" sz="2400" b="1" dirty="0">
                <a:solidFill>
                  <a:schemeClr val="tx2"/>
                </a:solidFill>
              </a:rPr>
              <a:t>The </a:t>
            </a:r>
            <a:r>
              <a:rPr lang="hr-HR" sz="2400" b="1" dirty="0" smtClean="0">
                <a:solidFill>
                  <a:schemeClr val="tx2"/>
                </a:solidFill>
              </a:rPr>
              <a:t>alert </a:t>
            </a:r>
            <a:r>
              <a:rPr lang="hr-HR" sz="2400" b="1" dirty="0" err="1" smtClean="0">
                <a:solidFill>
                  <a:schemeClr val="tx2"/>
                </a:solidFill>
              </a:rPr>
              <a:t>threshold</a:t>
            </a:r>
            <a:r>
              <a:rPr lang="hr-HR" sz="2400" b="1" dirty="0" smtClean="0">
                <a:solidFill>
                  <a:schemeClr val="tx2"/>
                </a:solidFill>
              </a:rPr>
              <a:t> </a:t>
            </a:r>
            <a:r>
              <a:rPr lang="en-US" sz="2400" b="1" dirty="0" smtClean="0">
                <a:solidFill>
                  <a:schemeClr val="tx2"/>
                </a:solidFill>
              </a:rPr>
              <a:t>for </a:t>
            </a:r>
            <a:r>
              <a:rPr lang="en-US" sz="2400" b="1" dirty="0">
                <a:solidFill>
                  <a:schemeClr val="tx2"/>
                </a:solidFill>
              </a:rPr>
              <a:t>SO</a:t>
            </a:r>
            <a:r>
              <a:rPr lang="en-US" sz="2400" b="1" baseline="-25000" dirty="0">
                <a:solidFill>
                  <a:schemeClr val="tx2"/>
                </a:solidFill>
              </a:rPr>
              <a:t>2 </a:t>
            </a:r>
            <a:r>
              <a:rPr lang="en-US" sz="2400" b="1" dirty="0">
                <a:solidFill>
                  <a:schemeClr val="tx2"/>
                </a:solidFill>
              </a:rPr>
              <a:t>and NO</a:t>
            </a:r>
            <a:r>
              <a:rPr lang="en-US" sz="2400" b="1" baseline="-25000" dirty="0">
                <a:solidFill>
                  <a:schemeClr val="tx2"/>
                </a:solidFill>
              </a:rPr>
              <a:t>2</a:t>
            </a:r>
            <a:r>
              <a:rPr lang="en-US" sz="2400" b="1" dirty="0">
                <a:solidFill>
                  <a:schemeClr val="tx2"/>
                </a:solidFill>
              </a:rPr>
              <a:t> and the information </a:t>
            </a:r>
            <a:r>
              <a:rPr lang="en-US" sz="2400" b="1" dirty="0" smtClean="0">
                <a:solidFill>
                  <a:schemeClr val="tx2"/>
                </a:solidFill>
              </a:rPr>
              <a:t>threshold </a:t>
            </a:r>
            <a:r>
              <a:rPr lang="hr-HR" sz="2400" b="1" dirty="0" smtClean="0">
                <a:solidFill>
                  <a:schemeClr val="tx2"/>
                </a:solidFill>
              </a:rPr>
              <a:t>for </a:t>
            </a:r>
            <a:r>
              <a:rPr lang="en-US" sz="2400" b="1" dirty="0" smtClean="0">
                <a:solidFill>
                  <a:schemeClr val="tx2"/>
                </a:solidFill>
              </a:rPr>
              <a:t>ozone </a:t>
            </a:r>
            <a:r>
              <a:rPr lang="en-US" sz="2000" dirty="0" smtClean="0">
                <a:solidFill>
                  <a:srgbClr val="0070C0"/>
                </a:solidFill>
              </a:rPr>
              <a:t>are </a:t>
            </a:r>
            <a:r>
              <a:rPr lang="en-US" sz="2000" dirty="0">
                <a:solidFill>
                  <a:srgbClr val="0070C0"/>
                </a:solidFill>
              </a:rPr>
              <a:t>set out in Annex 5 to the Regulation on levels of pollutants in the air </a:t>
            </a:r>
            <a:r>
              <a:rPr lang="en-US" sz="2000" dirty="0" smtClean="0">
                <a:solidFill>
                  <a:srgbClr val="0070C0"/>
                </a:solidFill>
              </a:rPr>
              <a:t>(</a:t>
            </a:r>
            <a:r>
              <a:rPr lang="hr-HR" sz="2000" dirty="0" smtClean="0">
                <a:solidFill>
                  <a:srgbClr val="0070C0"/>
                </a:solidFill>
              </a:rPr>
              <a:t>NN </a:t>
            </a:r>
            <a:r>
              <a:rPr lang="en-US" sz="2000" dirty="0" smtClean="0">
                <a:solidFill>
                  <a:srgbClr val="0070C0"/>
                </a:solidFill>
              </a:rPr>
              <a:t>117/12).</a:t>
            </a:r>
            <a:endParaRPr lang="hr-HR" sz="2000" dirty="0" smtClean="0">
              <a:solidFill>
                <a:srgbClr val="0070C0"/>
              </a:solidFill>
            </a:endParaRPr>
          </a:p>
          <a:p>
            <a:pPr marL="342900" indent="-342900">
              <a:spcBef>
                <a:spcPct val="20000"/>
              </a:spcBef>
              <a:buFont typeface="Arial" charset="0"/>
              <a:buChar char="•"/>
            </a:pPr>
            <a:r>
              <a:rPr lang="en-US" sz="2400" b="1" dirty="0" smtClean="0">
                <a:solidFill>
                  <a:schemeClr val="tx2"/>
                </a:solidFill>
              </a:rPr>
              <a:t>If </a:t>
            </a:r>
            <a:r>
              <a:rPr lang="en-US" sz="2400" b="1" dirty="0">
                <a:solidFill>
                  <a:schemeClr val="tx2"/>
                </a:solidFill>
              </a:rPr>
              <a:t>the </a:t>
            </a:r>
            <a:r>
              <a:rPr lang="hr-HR" sz="2400" b="1" dirty="0" smtClean="0">
                <a:solidFill>
                  <a:schemeClr val="tx2"/>
                </a:solidFill>
              </a:rPr>
              <a:t>alert </a:t>
            </a:r>
            <a:r>
              <a:rPr lang="hr-HR" sz="2400" b="1" dirty="0" err="1" smtClean="0">
                <a:solidFill>
                  <a:schemeClr val="tx2"/>
                </a:solidFill>
              </a:rPr>
              <a:t>threshold</a:t>
            </a:r>
            <a:r>
              <a:rPr lang="hr-HR" sz="2400" b="1" dirty="0" smtClean="0">
                <a:solidFill>
                  <a:schemeClr val="tx2"/>
                </a:solidFill>
              </a:rPr>
              <a:t> </a:t>
            </a:r>
            <a:r>
              <a:rPr lang="en-US" sz="2400" b="1" dirty="0" smtClean="0">
                <a:solidFill>
                  <a:schemeClr val="tx2"/>
                </a:solidFill>
              </a:rPr>
              <a:t>for </a:t>
            </a:r>
            <a:r>
              <a:rPr lang="en-US" sz="2400" b="1" dirty="0">
                <a:solidFill>
                  <a:schemeClr val="tx2"/>
                </a:solidFill>
              </a:rPr>
              <a:t>SO</a:t>
            </a:r>
            <a:r>
              <a:rPr lang="en-US" sz="2400" b="1" baseline="-25000" dirty="0">
                <a:solidFill>
                  <a:schemeClr val="tx2"/>
                </a:solidFill>
              </a:rPr>
              <a:t>2</a:t>
            </a:r>
            <a:r>
              <a:rPr lang="en-US" sz="2400" b="1" dirty="0">
                <a:solidFill>
                  <a:schemeClr val="tx2"/>
                </a:solidFill>
              </a:rPr>
              <a:t> and NO</a:t>
            </a:r>
            <a:r>
              <a:rPr lang="en-US" sz="2400" b="1" baseline="-25000" dirty="0">
                <a:solidFill>
                  <a:schemeClr val="tx2"/>
                </a:solidFill>
              </a:rPr>
              <a:t>2</a:t>
            </a:r>
            <a:r>
              <a:rPr lang="en-US" sz="2400" b="1" dirty="0">
                <a:solidFill>
                  <a:schemeClr val="tx2"/>
                </a:solidFill>
              </a:rPr>
              <a:t> and the information </a:t>
            </a:r>
            <a:r>
              <a:rPr lang="en-US" sz="2400" b="1" dirty="0" smtClean="0">
                <a:solidFill>
                  <a:schemeClr val="tx2"/>
                </a:solidFill>
              </a:rPr>
              <a:t>threshold</a:t>
            </a:r>
            <a:r>
              <a:rPr lang="hr-HR" sz="2400" b="1" dirty="0" smtClean="0">
                <a:solidFill>
                  <a:schemeClr val="tx2"/>
                </a:solidFill>
              </a:rPr>
              <a:t> and </a:t>
            </a:r>
            <a:r>
              <a:rPr lang="en-US" sz="2400" b="1" dirty="0" smtClean="0">
                <a:solidFill>
                  <a:schemeClr val="tx2"/>
                </a:solidFill>
              </a:rPr>
              <a:t>alert </a:t>
            </a:r>
            <a:r>
              <a:rPr lang="en-US" sz="2400" b="1" dirty="0">
                <a:solidFill>
                  <a:schemeClr val="tx2"/>
                </a:solidFill>
              </a:rPr>
              <a:t>threshold </a:t>
            </a:r>
            <a:r>
              <a:rPr lang="hr-HR" sz="2400" b="1" dirty="0" smtClean="0">
                <a:solidFill>
                  <a:schemeClr val="tx2"/>
                </a:solidFill>
              </a:rPr>
              <a:t>for ozone </a:t>
            </a:r>
            <a:r>
              <a:rPr lang="en-US" sz="2400" b="1" dirty="0">
                <a:solidFill>
                  <a:schemeClr val="tx2"/>
                </a:solidFill>
              </a:rPr>
              <a:t>have been exceeded </a:t>
            </a:r>
            <a:r>
              <a:rPr lang="hr-HR" sz="2400" b="1" dirty="0" err="1" smtClean="0">
                <a:solidFill>
                  <a:schemeClr val="tx2"/>
                </a:solidFill>
              </a:rPr>
              <a:t>in</a:t>
            </a:r>
            <a:r>
              <a:rPr lang="en-US" sz="2400" b="1" dirty="0" smtClean="0">
                <a:solidFill>
                  <a:schemeClr val="tx2"/>
                </a:solidFill>
              </a:rPr>
              <a:t> a</a:t>
            </a:r>
            <a:r>
              <a:rPr lang="hr-HR" sz="2400" b="1" dirty="0" smtClean="0">
                <a:solidFill>
                  <a:schemeClr val="tx2"/>
                </a:solidFill>
              </a:rPr>
              <a:t>n</a:t>
            </a:r>
            <a:r>
              <a:rPr lang="en-US" sz="2400" b="1" dirty="0" smtClean="0">
                <a:solidFill>
                  <a:schemeClr val="tx2"/>
                </a:solidFill>
              </a:rPr>
              <a:t> area - </a:t>
            </a:r>
            <a:r>
              <a:rPr lang="en-US" sz="2000" dirty="0">
                <a:solidFill>
                  <a:schemeClr val="accent1"/>
                </a:solidFill>
              </a:rPr>
              <a:t>the public is notified according to the Regulation on levels of pollutants in the air</a:t>
            </a:r>
            <a:r>
              <a:rPr lang="en-US" sz="2000" dirty="0" smtClean="0">
                <a:solidFill>
                  <a:schemeClr val="accent1"/>
                </a:solidFill>
              </a:rPr>
              <a:t>.</a:t>
            </a:r>
            <a:endParaRPr lang="hr-HR" sz="2000" dirty="0" smtClean="0">
              <a:solidFill>
                <a:schemeClr val="accent1"/>
              </a:solidFill>
            </a:endParaRPr>
          </a:p>
          <a:p>
            <a:pPr marL="342900" indent="-342900">
              <a:spcBef>
                <a:spcPct val="20000"/>
              </a:spcBef>
              <a:buFont typeface="Arial" charset="0"/>
              <a:buChar char="•"/>
            </a:pPr>
            <a:r>
              <a:rPr lang="en-US" sz="2000" dirty="0" smtClean="0">
                <a:solidFill>
                  <a:srgbClr val="0070C0"/>
                </a:solidFill>
              </a:rPr>
              <a:t>If </a:t>
            </a:r>
            <a:r>
              <a:rPr lang="en-US" sz="2000" dirty="0">
                <a:solidFill>
                  <a:srgbClr val="0070C0"/>
                </a:solidFill>
              </a:rPr>
              <a:t>the </a:t>
            </a:r>
            <a:r>
              <a:rPr lang="hr-HR" sz="2000" dirty="0" smtClean="0">
                <a:solidFill>
                  <a:srgbClr val="0070C0"/>
                </a:solidFill>
              </a:rPr>
              <a:t>alert </a:t>
            </a:r>
            <a:r>
              <a:rPr lang="hr-HR" sz="2000" dirty="0" err="1" smtClean="0">
                <a:solidFill>
                  <a:srgbClr val="0070C0"/>
                </a:solidFill>
              </a:rPr>
              <a:t>threshold</a:t>
            </a:r>
            <a:r>
              <a:rPr lang="hr-HR" sz="2000" dirty="0" smtClean="0">
                <a:solidFill>
                  <a:srgbClr val="0070C0"/>
                </a:solidFill>
              </a:rPr>
              <a:t> </a:t>
            </a:r>
            <a:r>
              <a:rPr lang="en-US" sz="2000" dirty="0" smtClean="0">
                <a:solidFill>
                  <a:srgbClr val="0070C0"/>
                </a:solidFill>
              </a:rPr>
              <a:t>for </a:t>
            </a:r>
            <a:r>
              <a:rPr lang="en-US" sz="2000" dirty="0">
                <a:solidFill>
                  <a:srgbClr val="0070C0"/>
                </a:solidFill>
              </a:rPr>
              <a:t>SO</a:t>
            </a:r>
            <a:r>
              <a:rPr lang="en-US" sz="2000" baseline="-25000" dirty="0">
                <a:solidFill>
                  <a:srgbClr val="0070C0"/>
                </a:solidFill>
              </a:rPr>
              <a:t>2</a:t>
            </a:r>
            <a:r>
              <a:rPr lang="en-US" sz="2000" dirty="0">
                <a:solidFill>
                  <a:srgbClr val="0070C0"/>
                </a:solidFill>
              </a:rPr>
              <a:t> and NO</a:t>
            </a:r>
            <a:r>
              <a:rPr lang="en-US" sz="2000" baseline="-25000" dirty="0">
                <a:solidFill>
                  <a:srgbClr val="0070C0"/>
                </a:solidFill>
              </a:rPr>
              <a:t>2 </a:t>
            </a:r>
            <a:r>
              <a:rPr lang="en-US" sz="2000" dirty="0">
                <a:solidFill>
                  <a:srgbClr val="0070C0"/>
                </a:solidFill>
              </a:rPr>
              <a:t>and the </a:t>
            </a:r>
            <a:r>
              <a:rPr lang="hr-HR" sz="2000" dirty="0" smtClean="0">
                <a:solidFill>
                  <a:srgbClr val="0070C0"/>
                </a:solidFill>
              </a:rPr>
              <a:t>information</a:t>
            </a:r>
            <a:r>
              <a:rPr lang="en-US" sz="2000" dirty="0" smtClean="0">
                <a:solidFill>
                  <a:srgbClr val="0070C0"/>
                </a:solidFill>
              </a:rPr>
              <a:t> </a:t>
            </a:r>
            <a:r>
              <a:rPr lang="en-US" sz="2000" dirty="0">
                <a:solidFill>
                  <a:srgbClr val="0070C0"/>
                </a:solidFill>
              </a:rPr>
              <a:t>threshold or alert threshold for </a:t>
            </a:r>
            <a:r>
              <a:rPr lang="en-US" sz="2000" dirty="0" smtClean="0">
                <a:solidFill>
                  <a:srgbClr val="0070C0"/>
                </a:solidFill>
              </a:rPr>
              <a:t>ozone </a:t>
            </a:r>
            <a:r>
              <a:rPr lang="en-US" sz="2000" dirty="0">
                <a:solidFill>
                  <a:srgbClr val="0070C0"/>
                </a:solidFill>
              </a:rPr>
              <a:t>have been exceeded in </a:t>
            </a:r>
            <a:r>
              <a:rPr lang="en-US" sz="2000" dirty="0" smtClean="0">
                <a:solidFill>
                  <a:srgbClr val="0070C0"/>
                </a:solidFill>
              </a:rPr>
              <a:t>the state border</a:t>
            </a:r>
            <a:r>
              <a:rPr lang="hr-HR" sz="2000" dirty="0" smtClean="0">
                <a:solidFill>
                  <a:srgbClr val="0070C0"/>
                </a:solidFill>
              </a:rPr>
              <a:t> </a:t>
            </a:r>
            <a:r>
              <a:rPr lang="hr-HR" sz="2000" dirty="0" err="1" smtClean="0">
                <a:solidFill>
                  <a:srgbClr val="0070C0"/>
                </a:solidFill>
              </a:rPr>
              <a:t>area</a:t>
            </a:r>
            <a:r>
              <a:rPr lang="en-US" sz="2000" dirty="0" smtClean="0">
                <a:solidFill>
                  <a:srgbClr val="0070C0"/>
                </a:solidFill>
              </a:rPr>
              <a:t>, </a:t>
            </a:r>
            <a:r>
              <a:rPr lang="en-US" sz="2000" dirty="0">
                <a:solidFill>
                  <a:srgbClr val="0070C0"/>
                </a:solidFill>
              </a:rPr>
              <a:t>the </a:t>
            </a:r>
            <a:r>
              <a:rPr lang="hr-HR" sz="2000" dirty="0" smtClean="0">
                <a:solidFill>
                  <a:srgbClr val="0070C0"/>
                </a:solidFill>
              </a:rPr>
              <a:t>Croatian </a:t>
            </a:r>
            <a:r>
              <a:rPr lang="hr-HR" sz="2000" dirty="0" err="1" smtClean="0">
                <a:solidFill>
                  <a:srgbClr val="0070C0"/>
                </a:solidFill>
              </a:rPr>
              <a:t>competent</a:t>
            </a:r>
            <a:r>
              <a:rPr lang="hr-HR" sz="2000" dirty="0" smtClean="0">
                <a:solidFill>
                  <a:srgbClr val="0070C0"/>
                </a:solidFill>
              </a:rPr>
              <a:t> </a:t>
            </a:r>
            <a:r>
              <a:rPr lang="hr-HR" sz="2000" dirty="0" err="1" smtClean="0">
                <a:solidFill>
                  <a:srgbClr val="0070C0"/>
                </a:solidFill>
              </a:rPr>
              <a:t>authority</a:t>
            </a:r>
            <a:r>
              <a:rPr lang="hr-HR" sz="2000" dirty="0" smtClean="0">
                <a:solidFill>
                  <a:srgbClr val="0070C0"/>
                </a:solidFill>
              </a:rPr>
              <a:t> </a:t>
            </a:r>
            <a:r>
              <a:rPr lang="en-US" sz="2000" dirty="0" smtClean="0">
                <a:solidFill>
                  <a:srgbClr val="0070C0"/>
                </a:solidFill>
              </a:rPr>
              <a:t>will </a:t>
            </a:r>
            <a:r>
              <a:rPr lang="en-US" sz="2000" dirty="0">
                <a:solidFill>
                  <a:srgbClr val="0070C0"/>
                </a:solidFill>
              </a:rPr>
              <a:t>notify the competent </a:t>
            </a:r>
            <a:r>
              <a:rPr lang="hr-HR" sz="2000" dirty="0" err="1" smtClean="0">
                <a:solidFill>
                  <a:srgbClr val="0070C0"/>
                </a:solidFill>
              </a:rPr>
              <a:t>authority</a:t>
            </a:r>
            <a:r>
              <a:rPr lang="hr-HR" sz="2000" dirty="0" smtClean="0">
                <a:solidFill>
                  <a:srgbClr val="0070C0"/>
                </a:solidFill>
              </a:rPr>
              <a:t> </a:t>
            </a:r>
            <a:r>
              <a:rPr lang="en-US" sz="2000" dirty="0">
                <a:solidFill>
                  <a:srgbClr val="0070C0"/>
                </a:solidFill>
              </a:rPr>
              <a:t>of the neighboring </a:t>
            </a:r>
            <a:r>
              <a:rPr lang="en-US" sz="2000" dirty="0" smtClean="0">
                <a:solidFill>
                  <a:srgbClr val="0070C0"/>
                </a:solidFill>
              </a:rPr>
              <a:t>state</a:t>
            </a:r>
            <a:r>
              <a:rPr lang="hr-HR" sz="2000" dirty="0" smtClean="0">
                <a:solidFill>
                  <a:srgbClr val="0070C0"/>
                </a:solidFill>
              </a:rPr>
              <a:t>.</a:t>
            </a:r>
            <a:endParaRPr lang="en-US" sz="2000" dirty="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294424435"/>
      </p:ext>
    </p:extLst>
  </p:cSld>
  <p:clrMapOvr>
    <a:masterClrMapping/>
  </p:clrMapOvr>
  <p:transition spd="med">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6"/>
            <a:ext cx="8686800" cy="110470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13.3  </a:t>
            </a:r>
            <a:r>
              <a:rPr lang="en-US" sz="2800" b="1" dirty="0">
                <a:solidFill>
                  <a:schemeClr val="tx2"/>
                </a:solidFill>
                <a:effectLst>
                  <a:glow>
                    <a:srgbClr val="7F7F7F">
                      <a:alpha val="35000"/>
                    </a:srgbClr>
                  </a:glow>
                </a:effectLst>
              </a:rPr>
              <a:t>REPORT ON THE BASIS OF </a:t>
            </a:r>
            <a:r>
              <a:rPr lang="hr-HR" sz="2800" b="1" dirty="0">
                <a:solidFill>
                  <a:schemeClr val="tx2"/>
                </a:solidFill>
                <a:effectLst>
                  <a:glow>
                    <a:srgbClr val="7F7F7F">
                      <a:alpha val="35000"/>
                    </a:srgbClr>
                  </a:glow>
                </a:effectLst>
              </a:rPr>
              <a:t>THE INFORMATION</a:t>
            </a:r>
            <a:r>
              <a:rPr lang="en-US" sz="2800" b="1" dirty="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AND ALERT THRESHOLD</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290479" y="1922736"/>
            <a:ext cx="8772560" cy="493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smtClean="0">
                <a:solidFill>
                  <a:schemeClr val="tx2"/>
                </a:solidFill>
              </a:rPr>
              <a:t>Alert </a:t>
            </a:r>
            <a:r>
              <a:rPr lang="hr-HR" sz="2400" b="1" dirty="0" err="1" smtClean="0">
                <a:solidFill>
                  <a:schemeClr val="tx2"/>
                </a:solidFill>
              </a:rPr>
              <a:t>threshold</a:t>
            </a:r>
            <a:r>
              <a:rPr lang="hr-HR" sz="2400" b="1" dirty="0" smtClean="0">
                <a:solidFill>
                  <a:schemeClr val="tx2"/>
                </a:solidFill>
              </a:rPr>
              <a:t> </a:t>
            </a:r>
            <a:r>
              <a:rPr lang="en-US" sz="2400" b="1" dirty="0" smtClean="0">
                <a:solidFill>
                  <a:schemeClr val="tx2"/>
                </a:solidFill>
              </a:rPr>
              <a:t>for </a:t>
            </a:r>
            <a:r>
              <a:rPr lang="en-US" sz="2400" b="1" dirty="0">
                <a:solidFill>
                  <a:schemeClr val="tx2"/>
                </a:solidFill>
              </a:rPr>
              <a:t>pollutants other than </a:t>
            </a:r>
            <a:r>
              <a:rPr lang="en-US" sz="2400" b="1" dirty="0" smtClean="0">
                <a:solidFill>
                  <a:schemeClr val="tx2"/>
                </a:solidFill>
              </a:rPr>
              <a:t>ozone</a:t>
            </a:r>
            <a:r>
              <a:rPr lang="hr-HR" sz="2400" b="1" dirty="0" smtClean="0">
                <a:solidFill>
                  <a:schemeClr val="tx2"/>
                </a:solidFill>
              </a:rPr>
              <a:t>:</a:t>
            </a:r>
          </a:p>
          <a:p>
            <a:pPr marL="342900" indent="-342900">
              <a:spcBef>
                <a:spcPct val="20000"/>
              </a:spcBef>
              <a:buFont typeface="Arial" charset="0"/>
              <a:buChar char="•"/>
            </a:pPr>
            <a:endParaRPr lang="hr-HR" sz="2400" b="1" dirty="0" smtClean="0">
              <a:solidFill>
                <a:schemeClr val="tx2"/>
              </a:solidFill>
            </a:endParaRPr>
          </a:p>
          <a:p>
            <a:pPr marL="342900" indent="-342900">
              <a:spcBef>
                <a:spcPct val="20000"/>
              </a:spcBef>
              <a:buFont typeface="Arial" charset="0"/>
              <a:buChar char="•"/>
            </a:pPr>
            <a:endParaRPr lang="hr-HR" sz="2400" b="1" dirty="0">
              <a:solidFill>
                <a:schemeClr val="tx2"/>
              </a:solidFill>
            </a:endParaRPr>
          </a:p>
          <a:p>
            <a:pPr marL="342900" indent="-342900">
              <a:spcBef>
                <a:spcPct val="20000"/>
              </a:spcBef>
              <a:buFont typeface="Arial" charset="0"/>
              <a:buChar char="•"/>
            </a:pPr>
            <a:endParaRPr lang="hr-HR" sz="2400" b="1" dirty="0" smtClean="0">
              <a:solidFill>
                <a:schemeClr val="tx2"/>
              </a:solidFill>
            </a:endParaRPr>
          </a:p>
          <a:p>
            <a:pPr marL="342900" indent="-342900">
              <a:spcBef>
                <a:spcPct val="20000"/>
              </a:spcBef>
              <a:buFont typeface="Arial" charset="0"/>
              <a:buChar char="•"/>
            </a:pPr>
            <a:endParaRPr lang="hr-HR" sz="2400" b="1" dirty="0" smtClean="0">
              <a:solidFill>
                <a:schemeClr val="tx2"/>
              </a:solidFill>
            </a:endParaRPr>
          </a:p>
          <a:p>
            <a:pPr marL="342900" indent="-342900">
              <a:spcBef>
                <a:spcPct val="20000"/>
              </a:spcBef>
              <a:buFont typeface="Arial" charset="0"/>
              <a:buChar char="•"/>
            </a:pPr>
            <a:endParaRPr lang="hr-HR" sz="2000" dirty="0" smtClean="0">
              <a:solidFill>
                <a:srgbClr val="0070C0"/>
              </a:solidFill>
            </a:endParaRPr>
          </a:p>
          <a:p>
            <a:pPr marL="342900" indent="-342900">
              <a:spcBef>
                <a:spcPct val="20000"/>
              </a:spcBef>
              <a:buFont typeface="Arial" charset="0"/>
              <a:buChar char="•"/>
            </a:pPr>
            <a:r>
              <a:rPr lang="en-US" sz="2000" dirty="0" smtClean="0">
                <a:solidFill>
                  <a:srgbClr val="0070C0"/>
                </a:solidFill>
              </a:rPr>
              <a:t>To </a:t>
            </a:r>
            <a:r>
              <a:rPr lang="en-US" sz="2000" dirty="0">
                <a:solidFill>
                  <a:srgbClr val="0070C0"/>
                </a:solidFill>
              </a:rPr>
              <a:t>exceed the </a:t>
            </a:r>
            <a:r>
              <a:rPr lang="hr-HR" sz="2000" dirty="0" smtClean="0">
                <a:solidFill>
                  <a:srgbClr val="0070C0"/>
                </a:solidFill>
              </a:rPr>
              <a:t>alert </a:t>
            </a:r>
            <a:r>
              <a:rPr lang="hr-HR" sz="2000" dirty="0" err="1" smtClean="0">
                <a:solidFill>
                  <a:srgbClr val="0070C0"/>
                </a:solidFill>
              </a:rPr>
              <a:t>threshold</a:t>
            </a:r>
            <a:r>
              <a:rPr lang="en-US" sz="2000" dirty="0" smtClean="0">
                <a:solidFill>
                  <a:srgbClr val="0070C0"/>
                </a:solidFill>
              </a:rPr>
              <a:t>, </a:t>
            </a:r>
            <a:r>
              <a:rPr lang="en-US" sz="2000" dirty="0">
                <a:solidFill>
                  <a:srgbClr val="0070C0"/>
                </a:solidFill>
              </a:rPr>
              <a:t>it shall be measured for three consecutive hours at </a:t>
            </a:r>
            <a:r>
              <a:rPr lang="hr-HR" sz="2000" dirty="0" err="1" smtClean="0">
                <a:solidFill>
                  <a:srgbClr val="0070C0"/>
                </a:solidFill>
              </a:rPr>
              <a:t>locations</a:t>
            </a:r>
            <a:r>
              <a:rPr lang="hr-HR" sz="2000" dirty="0" smtClean="0">
                <a:solidFill>
                  <a:srgbClr val="0070C0"/>
                </a:solidFill>
              </a:rPr>
              <a:t> </a:t>
            </a:r>
            <a:r>
              <a:rPr lang="en-US" sz="2000" dirty="0" smtClean="0">
                <a:solidFill>
                  <a:srgbClr val="0070C0"/>
                </a:solidFill>
              </a:rPr>
              <a:t>representative</a:t>
            </a:r>
            <a:r>
              <a:rPr lang="hr-HR" sz="2000" dirty="0" smtClean="0">
                <a:solidFill>
                  <a:srgbClr val="0070C0"/>
                </a:solidFill>
              </a:rPr>
              <a:t> </a:t>
            </a:r>
            <a:r>
              <a:rPr lang="en-US" sz="2000" dirty="0" smtClean="0">
                <a:solidFill>
                  <a:srgbClr val="0070C0"/>
                </a:solidFill>
              </a:rPr>
              <a:t>places </a:t>
            </a:r>
            <a:r>
              <a:rPr lang="hr-HR" sz="2000" dirty="0" err="1" smtClean="0">
                <a:solidFill>
                  <a:srgbClr val="0070C0"/>
                </a:solidFill>
              </a:rPr>
              <a:t>of</a:t>
            </a:r>
            <a:r>
              <a:rPr lang="hr-HR" sz="2000" dirty="0" smtClean="0">
                <a:solidFill>
                  <a:srgbClr val="0070C0"/>
                </a:solidFill>
              </a:rPr>
              <a:t> </a:t>
            </a:r>
            <a:r>
              <a:rPr lang="hr-HR" sz="2000" dirty="0" err="1" smtClean="0">
                <a:solidFill>
                  <a:srgbClr val="0070C0"/>
                </a:solidFill>
              </a:rPr>
              <a:t>air</a:t>
            </a:r>
            <a:r>
              <a:rPr lang="hr-HR" sz="2000" dirty="0" smtClean="0">
                <a:solidFill>
                  <a:srgbClr val="0070C0"/>
                </a:solidFill>
              </a:rPr>
              <a:t> </a:t>
            </a:r>
            <a:r>
              <a:rPr lang="en-US" sz="2000" dirty="0" smtClean="0">
                <a:solidFill>
                  <a:srgbClr val="0070C0"/>
                </a:solidFill>
              </a:rPr>
              <a:t>quality </a:t>
            </a:r>
            <a:r>
              <a:rPr lang="hr-HR" sz="2000" dirty="0" err="1" smtClean="0">
                <a:solidFill>
                  <a:srgbClr val="0070C0"/>
                </a:solidFill>
              </a:rPr>
              <a:t>over</a:t>
            </a:r>
            <a:r>
              <a:rPr lang="en-US" sz="2000" dirty="0" smtClean="0">
                <a:solidFill>
                  <a:srgbClr val="0070C0"/>
                </a:solidFill>
              </a:rPr>
              <a:t> </a:t>
            </a:r>
            <a:r>
              <a:rPr lang="en-US" sz="2000" dirty="0">
                <a:solidFill>
                  <a:srgbClr val="0070C0"/>
                </a:solidFill>
              </a:rPr>
              <a:t>at least 100 km</a:t>
            </a:r>
            <a:r>
              <a:rPr lang="en-US" sz="2000" baseline="30000" dirty="0">
                <a:solidFill>
                  <a:srgbClr val="0070C0"/>
                </a:solidFill>
              </a:rPr>
              <a:t>2</a:t>
            </a:r>
            <a:r>
              <a:rPr lang="en-US" sz="2000" dirty="0">
                <a:solidFill>
                  <a:srgbClr val="0070C0"/>
                </a:solidFill>
              </a:rPr>
              <a:t>, or in </a:t>
            </a:r>
            <a:r>
              <a:rPr lang="hr-HR" sz="2000" dirty="0" err="1" smtClean="0">
                <a:solidFill>
                  <a:srgbClr val="0070C0"/>
                </a:solidFill>
              </a:rPr>
              <a:t>entire</a:t>
            </a:r>
            <a:r>
              <a:rPr lang="hr-HR" sz="2000" dirty="0" smtClean="0">
                <a:solidFill>
                  <a:srgbClr val="0070C0"/>
                </a:solidFill>
              </a:rPr>
              <a:t> </a:t>
            </a:r>
            <a:r>
              <a:rPr lang="en-US" sz="2000" dirty="0" smtClean="0">
                <a:solidFill>
                  <a:srgbClr val="0070C0"/>
                </a:solidFill>
              </a:rPr>
              <a:t> </a:t>
            </a:r>
            <a:r>
              <a:rPr lang="en-US" sz="2000" dirty="0">
                <a:solidFill>
                  <a:srgbClr val="0070C0"/>
                </a:solidFill>
              </a:rPr>
              <a:t>zone or agglomeration, whichever is the </a:t>
            </a:r>
            <a:r>
              <a:rPr lang="hr-HR" sz="2000" dirty="0" err="1" smtClean="0">
                <a:solidFill>
                  <a:srgbClr val="0070C0"/>
                </a:solidFill>
              </a:rPr>
              <a:t>smaller</a:t>
            </a:r>
            <a:r>
              <a:rPr lang="en-US" sz="2000" dirty="0" smtClean="0">
                <a:solidFill>
                  <a:srgbClr val="0070C0"/>
                </a:solidFill>
              </a:rPr>
              <a:t>.</a:t>
            </a:r>
            <a:endParaRPr lang="en-US" sz="2000" dirty="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542240472"/>
              </p:ext>
            </p:extLst>
          </p:nvPr>
        </p:nvGraphicFramePr>
        <p:xfrm>
          <a:off x="1131491" y="2658917"/>
          <a:ext cx="6096000" cy="1481758"/>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262268268"/>
                    </a:ext>
                  </a:extLst>
                </a:gridCol>
                <a:gridCol w="3048000">
                  <a:extLst>
                    <a:ext uri="{9D8B030D-6E8A-4147-A177-3AD203B41FA5}">
                      <a16:colId xmlns:a16="http://schemas.microsoft.com/office/drawing/2014/main" val="650491324"/>
                    </a:ext>
                  </a:extLst>
                </a:gridCol>
              </a:tblGrid>
              <a:tr h="650264">
                <a:tc>
                  <a:txBody>
                    <a:bodyPr/>
                    <a:lstStyle/>
                    <a:p>
                      <a:pPr algn="ctr"/>
                      <a:r>
                        <a:rPr lang="hr-HR" dirty="0" err="1" smtClean="0"/>
                        <a:t>Pollutant</a:t>
                      </a:r>
                      <a:endParaRPr lang="hr-HR" dirty="0"/>
                    </a:p>
                  </a:txBody>
                  <a:tcPr anchor="ctr">
                    <a:solidFill>
                      <a:schemeClr val="accent1"/>
                    </a:solidFill>
                  </a:tcPr>
                </a:tc>
                <a:tc>
                  <a:txBody>
                    <a:bodyPr/>
                    <a:lstStyle/>
                    <a:p>
                      <a:pPr algn="ctr"/>
                      <a:r>
                        <a:rPr lang="hr-HR" smtClean="0"/>
                        <a:t>Alert threshold</a:t>
                      </a:r>
                      <a:endParaRPr lang="hr-HR" dirty="0"/>
                    </a:p>
                  </a:txBody>
                  <a:tcPr anchor="ctr">
                    <a:solidFill>
                      <a:schemeClr val="accent1"/>
                    </a:solidFill>
                  </a:tcPr>
                </a:tc>
                <a:extLst>
                  <a:ext uri="{0D108BD9-81ED-4DB2-BD59-A6C34878D82A}">
                    <a16:rowId xmlns:a16="http://schemas.microsoft.com/office/drawing/2014/main" val="1321620044"/>
                  </a:ext>
                </a:extLst>
              </a:tr>
              <a:tr h="432868">
                <a:tc>
                  <a:txBody>
                    <a:bodyPr/>
                    <a:lstStyle/>
                    <a:p>
                      <a:pPr algn="ctr"/>
                      <a:r>
                        <a:rPr lang="hr-HR" sz="1600" b="1" dirty="0" err="1" smtClean="0">
                          <a:solidFill>
                            <a:schemeClr val="bg1"/>
                          </a:solidFill>
                        </a:rPr>
                        <a:t>Sulphur</a:t>
                      </a:r>
                      <a:r>
                        <a:rPr lang="hr-HR" sz="1600" b="1" dirty="0" smtClean="0">
                          <a:solidFill>
                            <a:schemeClr val="bg1"/>
                          </a:solidFill>
                        </a:rPr>
                        <a:t> </a:t>
                      </a:r>
                      <a:r>
                        <a:rPr lang="hr-HR" sz="1600" b="1" dirty="0" err="1" smtClean="0">
                          <a:solidFill>
                            <a:schemeClr val="bg1"/>
                          </a:solidFill>
                        </a:rPr>
                        <a:t>dioxide</a:t>
                      </a:r>
                      <a:r>
                        <a:rPr lang="hr-HR" sz="1600" b="1" dirty="0" smtClean="0">
                          <a:solidFill>
                            <a:schemeClr val="bg1"/>
                          </a:solidFill>
                        </a:rPr>
                        <a:t> SO</a:t>
                      </a:r>
                      <a:r>
                        <a:rPr lang="hr-HR" sz="1600" b="1" baseline="-25000" dirty="0" smtClean="0">
                          <a:solidFill>
                            <a:schemeClr val="bg1"/>
                          </a:solidFill>
                        </a:rPr>
                        <a:t>2</a:t>
                      </a:r>
                      <a:endParaRPr lang="hr-HR" sz="1600" b="1" baseline="-25000" dirty="0">
                        <a:solidFill>
                          <a:schemeClr val="bg1"/>
                        </a:solidFill>
                      </a:endParaRPr>
                    </a:p>
                  </a:txBody>
                  <a:tcPr anchor="ctr">
                    <a:solidFill>
                      <a:schemeClr val="accent1"/>
                    </a:solidFill>
                  </a:tcPr>
                </a:tc>
                <a:tc>
                  <a:txBody>
                    <a:bodyPr/>
                    <a:lstStyle/>
                    <a:p>
                      <a:pPr algn="ctr"/>
                      <a:r>
                        <a:rPr lang="hr-HR" sz="1600" smtClean="0"/>
                        <a:t>500 µg/m</a:t>
                      </a:r>
                      <a:r>
                        <a:rPr lang="hr-HR" sz="1600" baseline="30000" smtClean="0"/>
                        <a:t>3</a:t>
                      </a:r>
                      <a:endParaRPr lang="hr-HR" sz="1600" baseline="30000" dirty="0"/>
                    </a:p>
                  </a:txBody>
                  <a:tcPr anchor="ctr"/>
                </a:tc>
                <a:extLst>
                  <a:ext uri="{0D108BD9-81ED-4DB2-BD59-A6C34878D82A}">
                    <a16:rowId xmlns:a16="http://schemas.microsoft.com/office/drawing/2014/main" val="1808218417"/>
                  </a:ext>
                </a:extLst>
              </a:tr>
              <a:tr h="398626">
                <a:tc>
                  <a:txBody>
                    <a:bodyPr/>
                    <a:lstStyle/>
                    <a:p>
                      <a:pPr algn="ctr"/>
                      <a:r>
                        <a:rPr lang="hr-HR" sz="1600" b="1" dirty="0" err="1" smtClean="0">
                          <a:solidFill>
                            <a:schemeClr val="bg1"/>
                          </a:solidFill>
                        </a:rPr>
                        <a:t>Nitrogen</a:t>
                      </a:r>
                      <a:r>
                        <a:rPr lang="hr-HR" sz="1600" b="1" dirty="0" smtClean="0">
                          <a:solidFill>
                            <a:schemeClr val="bg1"/>
                          </a:solidFill>
                        </a:rPr>
                        <a:t> </a:t>
                      </a:r>
                      <a:r>
                        <a:rPr lang="hr-HR" sz="1600" b="1" dirty="0" err="1" smtClean="0">
                          <a:solidFill>
                            <a:schemeClr val="bg1"/>
                          </a:solidFill>
                        </a:rPr>
                        <a:t>dioxide</a:t>
                      </a:r>
                      <a:r>
                        <a:rPr lang="hr-HR" sz="1600" b="1" dirty="0" smtClean="0">
                          <a:solidFill>
                            <a:schemeClr val="bg1"/>
                          </a:solidFill>
                        </a:rPr>
                        <a:t> NO</a:t>
                      </a:r>
                      <a:r>
                        <a:rPr lang="hr-HR" sz="1600" b="1" baseline="-25000" dirty="0" smtClean="0">
                          <a:solidFill>
                            <a:schemeClr val="bg1"/>
                          </a:solidFill>
                        </a:rPr>
                        <a:t>2</a:t>
                      </a:r>
                      <a:endParaRPr lang="hr-HR" sz="1600" b="1" baseline="-25000" dirty="0">
                        <a:solidFill>
                          <a:schemeClr val="bg1"/>
                        </a:solidFill>
                      </a:endParaRPr>
                    </a:p>
                  </a:txBody>
                  <a:tcPr anchor="ctr">
                    <a:solidFill>
                      <a:schemeClr val="accent1"/>
                    </a:solidFill>
                  </a:tcPr>
                </a:tc>
                <a:tc>
                  <a:txBody>
                    <a:bodyPr/>
                    <a:lstStyle/>
                    <a:p>
                      <a:pPr algn="ctr"/>
                      <a:r>
                        <a:rPr lang="hr-HR" sz="1600" dirty="0" smtClean="0"/>
                        <a:t>400 µg/m</a:t>
                      </a:r>
                      <a:r>
                        <a:rPr lang="hr-HR" sz="1600" baseline="-25000" dirty="0" smtClean="0"/>
                        <a:t>3</a:t>
                      </a:r>
                      <a:endParaRPr lang="hr-HR" sz="1600" baseline="-25000" dirty="0"/>
                    </a:p>
                  </a:txBody>
                  <a:tcPr anchor="ctr"/>
                </a:tc>
                <a:extLst>
                  <a:ext uri="{0D108BD9-81ED-4DB2-BD59-A6C34878D82A}">
                    <a16:rowId xmlns:a16="http://schemas.microsoft.com/office/drawing/2014/main" val="2406314014"/>
                  </a:ext>
                </a:extLst>
              </a:tr>
            </a:tbl>
          </a:graphicData>
        </a:graphic>
      </p:graphicFrame>
    </p:spTree>
    <p:extLst>
      <p:ext uri="{BB962C8B-B14F-4D97-AF65-F5344CB8AC3E}">
        <p14:creationId xmlns:p14="http://schemas.microsoft.com/office/powerpoint/2010/main" val="732401674"/>
      </p:ext>
    </p:extLst>
  </p:cSld>
  <p:clrMapOvr>
    <a:masterClrMapping/>
  </p:clrMapOvr>
  <p:transition spd="med">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4"/>
            <a:ext cx="8229600" cy="2176465"/>
          </a:xfrm>
        </p:spPr>
        <p:txBody>
          <a:bodyPr/>
          <a:lstStyle/>
          <a:p>
            <a:pPr eaLnBrk="1" hangingPunct="1"/>
            <a:r>
              <a:rPr lang="hr-HR" sz="3600" b="1" dirty="0" smtClean="0">
                <a:solidFill>
                  <a:schemeClr val="tx2"/>
                </a:solidFill>
                <a:effectLst>
                  <a:glow rad="228600">
                    <a:schemeClr val="bg1">
                      <a:lumMod val="50000"/>
                      <a:alpha val="20000"/>
                    </a:schemeClr>
                  </a:glow>
                </a:effectLst>
              </a:rPr>
              <a:t>13. </a:t>
            </a:r>
            <a:r>
              <a:rPr lang="en-US" sz="3600" b="1" dirty="0" smtClean="0">
                <a:solidFill>
                  <a:schemeClr val="tx2"/>
                </a:solidFill>
                <a:effectLst>
                  <a:glow rad="228600">
                    <a:schemeClr val="bg1">
                      <a:lumMod val="50000"/>
                      <a:alpha val="20000"/>
                    </a:schemeClr>
                  </a:glow>
                </a:effectLst>
              </a:rPr>
              <a:t>Croatia</a:t>
            </a:r>
            <a:r>
              <a:rPr lang="hr-HR" sz="3600" b="1" dirty="0" smtClean="0">
                <a:solidFill>
                  <a:schemeClr val="tx2"/>
                </a:solidFill>
                <a:effectLst>
                  <a:glow rad="228600">
                    <a:schemeClr val="bg1">
                      <a:lumMod val="50000"/>
                      <a:alpha val="20000"/>
                    </a:schemeClr>
                  </a:glow>
                </a:effectLst>
              </a:rPr>
              <a:t>n </a:t>
            </a:r>
            <a:r>
              <a:rPr lang="en-US" sz="3600" b="1" dirty="0" smtClean="0">
                <a:solidFill>
                  <a:schemeClr val="tx2"/>
                </a:solidFill>
                <a:effectLst>
                  <a:glow rad="228600">
                    <a:schemeClr val="bg1">
                      <a:lumMod val="50000"/>
                      <a:alpha val="20000"/>
                    </a:schemeClr>
                  </a:glow>
                </a:effectLst>
              </a:rPr>
              <a:t>regulation</a:t>
            </a:r>
            <a:r>
              <a:rPr lang="hr-HR" sz="3600" b="1" dirty="0" smtClean="0">
                <a:solidFill>
                  <a:schemeClr val="tx2"/>
                </a:solidFill>
                <a:effectLst>
                  <a:glow rad="228600">
                    <a:schemeClr val="bg1">
                      <a:lumMod val="50000"/>
                      <a:alpha val="20000"/>
                    </a:schemeClr>
                  </a:glow>
                </a:effectLst>
              </a:rPr>
              <a:t> </a:t>
            </a:r>
            <a:r>
              <a:rPr lang="en-US" sz="3600" b="1" dirty="0" smtClean="0">
                <a:solidFill>
                  <a:schemeClr val="tx2"/>
                </a:solidFill>
                <a:effectLst>
                  <a:glow rad="228600">
                    <a:schemeClr val="bg1">
                      <a:lumMod val="50000"/>
                      <a:alpha val="20000"/>
                    </a:schemeClr>
                  </a:glow>
                </a:effectLst>
              </a:rPr>
              <a:t>reporting</a:t>
            </a:r>
          </a:p>
        </p:txBody>
      </p:sp>
      <p:grpSp>
        <p:nvGrpSpPr>
          <p:cNvPr id="12" name="Group 3"/>
          <p:cNvGrpSpPr>
            <a:grpSpLocks/>
          </p:cNvGrpSpPr>
          <p:nvPr/>
        </p:nvGrpSpPr>
        <p:grpSpPr bwMode="auto">
          <a:xfrm>
            <a:off x="1152525" y="882831"/>
            <a:ext cx="5463568" cy="664979"/>
            <a:chOff x="14858" y="6098313"/>
            <a:chExt cx="5463612" cy="637316"/>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13"/>
              <a:ext cx="5463612" cy="63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936" y="6134828"/>
              <a:ext cx="3283297" cy="265476"/>
            </a:xfrm>
            <a:prstGeom prst="rect">
              <a:avLst/>
            </a:prstGeom>
          </p:spPr>
          <p:txBody>
            <a:bodyPr wrap="none">
              <a:spAutoFit/>
            </a:bodyPr>
            <a:lstStyle/>
            <a:p>
              <a:r>
                <a:rPr lang="en-US" sz="1200" dirty="0" smtClean="0">
                  <a:solidFill>
                    <a:srgbClr val="7F7F7F"/>
                  </a:solidFill>
                  <a:latin typeface="Arial Narrow" panose="020B0606020202030204" pitchFamily="34" charset="0"/>
                </a:rPr>
                <a:t>Energy research and Environmental Protection Institute</a:t>
              </a:r>
              <a:endParaRPr lang="en-US" sz="1200" dirty="0">
                <a:solidFill>
                  <a:srgbClr val="7F7F7F"/>
                </a:solidFill>
                <a:latin typeface="Arial Narrow" pitchFamily="34" charset="0"/>
              </a:endParaRPr>
            </a:p>
          </p:txBody>
        </p:sp>
      </p:grpSp>
      <p:pic>
        <p:nvPicPr>
          <p:cNvPr id="15" name="Picture 8" descr="Znak_1024x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
        <p:nvSpPr>
          <p:cNvPr id="2" name="Rectangle 1"/>
          <p:cNvSpPr/>
          <p:nvPr/>
        </p:nvSpPr>
        <p:spPr>
          <a:xfrm>
            <a:off x="1443851" y="4757740"/>
            <a:ext cx="6494744" cy="646331"/>
          </a:xfrm>
          <a:prstGeom prst="rect">
            <a:avLst/>
          </a:prstGeom>
        </p:spPr>
        <p:txBody>
          <a:bodyPr wrap="square">
            <a:spAutoFit/>
          </a:bodyPr>
          <a:lstStyle/>
          <a:p>
            <a:pPr algn="ctr"/>
            <a:r>
              <a:rPr lang="hr-HR" b="1" dirty="0">
                <a:solidFill>
                  <a:srgbClr val="7F7F7F"/>
                </a:solidFill>
              </a:rPr>
              <a:t> </a:t>
            </a:r>
            <a:r>
              <a:rPr lang="hr-HR" b="1" dirty="0">
                <a:solidFill>
                  <a:schemeClr val="tx1">
                    <a:lumMod val="65000"/>
                    <a:lumOff val="35000"/>
                  </a:schemeClr>
                </a:solidFill>
                <a:effectLst>
                  <a:glow>
                    <a:srgbClr val="7F7F7F">
                      <a:alpha val="20000"/>
                    </a:srgbClr>
                  </a:glow>
                </a:effectLst>
              </a:rPr>
              <a:t>Bojan Abramović dipl. ing. </a:t>
            </a:r>
            <a:r>
              <a:rPr lang="hr-HR" b="1" dirty="0" smtClean="0">
                <a:solidFill>
                  <a:schemeClr val="tx1">
                    <a:lumMod val="65000"/>
                    <a:lumOff val="35000"/>
                  </a:schemeClr>
                </a:solidFill>
                <a:effectLst>
                  <a:glow>
                    <a:srgbClr val="7F7F7F">
                      <a:alpha val="20000"/>
                    </a:srgbClr>
                  </a:glow>
                </a:effectLst>
              </a:rPr>
              <a:t>stroj.</a:t>
            </a:r>
            <a:endParaRPr lang="hr-HR" b="1" dirty="0">
              <a:solidFill>
                <a:schemeClr val="tx1">
                  <a:lumMod val="65000"/>
                  <a:lumOff val="35000"/>
                </a:schemeClr>
              </a:solidFill>
              <a:effectLst>
                <a:glow>
                  <a:srgbClr val="7F7F7F">
                    <a:alpha val="20000"/>
                  </a:srgbClr>
                </a:glow>
              </a:effectLst>
            </a:endParaRPr>
          </a:p>
          <a:p>
            <a:pPr algn="ctr"/>
            <a:r>
              <a:rPr lang="hr-HR" b="1" dirty="0">
                <a:solidFill>
                  <a:schemeClr val="tx1">
                    <a:lumMod val="65000"/>
                    <a:lumOff val="35000"/>
                  </a:schemeClr>
                </a:solidFill>
                <a:effectLst>
                  <a:glow>
                    <a:srgbClr val="7F7F7F">
                      <a:alpha val="20000"/>
                    </a:srgbClr>
                  </a:glow>
                </a:effectLst>
              </a:rPr>
              <a:t>Predrag </a:t>
            </a:r>
            <a:r>
              <a:rPr lang="hr-HR" b="1" dirty="0" err="1">
                <a:solidFill>
                  <a:schemeClr val="tx1">
                    <a:lumMod val="65000"/>
                    <a:lumOff val="35000"/>
                  </a:schemeClr>
                </a:solidFill>
                <a:effectLst>
                  <a:glow>
                    <a:srgbClr val="7F7F7F">
                      <a:alpha val="20000"/>
                    </a:srgbClr>
                  </a:glow>
                </a:effectLst>
              </a:rPr>
              <a:t>Hercog</a:t>
            </a:r>
            <a:r>
              <a:rPr lang="hr-HR" b="1" dirty="0">
                <a:solidFill>
                  <a:schemeClr val="tx1">
                    <a:lumMod val="65000"/>
                    <a:lumOff val="35000"/>
                  </a:schemeClr>
                </a:solidFill>
                <a:effectLst>
                  <a:glow>
                    <a:srgbClr val="7F7F7F">
                      <a:alpha val="20000"/>
                    </a:srgbClr>
                  </a:glow>
                </a:effectLst>
              </a:rPr>
              <a:t>, dipl. inž. medicinske biokemije</a:t>
            </a:r>
          </a:p>
        </p:txBody>
      </p:sp>
    </p:spTree>
    <p:extLst>
      <p:ext uri="{BB962C8B-B14F-4D97-AF65-F5344CB8AC3E}">
        <p14:creationId xmlns:p14="http://schemas.microsoft.com/office/powerpoint/2010/main" val="4118193170"/>
      </p:ext>
    </p:extLst>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6"/>
            <a:ext cx="8686800" cy="110470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13.3  </a:t>
            </a:r>
            <a:r>
              <a:rPr lang="en-US" sz="2800" b="1" dirty="0">
                <a:solidFill>
                  <a:schemeClr val="tx2"/>
                </a:solidFill>
                <a:effectLst>
                  <a:glow>
                    <a:srgbClr val="7F7F7F">
                      <a:alpha val="35000"/>
                    </a:srgbClr>
                  </a:glow>
                </a:effectLst>
              </a:rPr>
              <a:t>REPORT ON THE BASIS OF THE INFORMATION AND ALERT THRESHOLD</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290479" y="1922736"/>
            <a:ext cx="8772560" cy="493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smtClean="0">
                <a:solidFill>
                  <a:schemeClr val="tx2"/>
                </a:solidFill>
              </a:rPr>
              <a:t>Information and alert </a:t>
            </a:r>
            <a:r>
              <a:rPr lang="hr-HR" sz="2400" b="1" dirty="0" err="1" smtClean="0">
                <a:solidFill>
                  <a:schemeClr val="tx2"/>
                </a:solidFill>
              </a:rPr>
              <a:t>thresholds</a:t>
            </a:r>
            <a:r>
              <a:rPr lang="hr-HR" sz="2400" b="1" dirty="0" smtClean="0">
                <a:solidFill>
                  <a:schemeClr val="tx2"/>
                </a:solidFill>
              </a:rPr>
              <a:t> for </a:t>
            </a:r>
            <a:r>
              <a:rPr lang="en-US" sz="2400" b="1" dirty="0" smtClean="0">
                <a:solidFill>
                  <a:schemeClr val="tx2"/>
                </a:solidFill>
              </a:rPr>
              <a:t>ozone</a:t>
            </a:r>
            <a:r>
              <a:rPr lang="hr-HR" sz="2400" b="1" dirty="0" smtClean="0">
                <a:solidFill>
                  <a:schemeClr val="tx2"/>
                </a:solidFill>
              </a:rPr>
              <a:t>:</a:t>
            </a:r>
          </a:p>
          <a:p>
            <a:pPr marL="342900" indent="-342900">
              <a:spcBef>
                <a:spcPct val="20000"/>
              </a:spcBef>
              <a:buFont typeface="Arial" charset="0"/>
              <a:buChar char="•"/>
            </a:pPr>
            <a:endParaRPr lang="hr-HR" sz="2400" b="1" dirty="0" smtClean="0">
              <a:solidFill>
                <a:schemeClr val="tx2"/>
              </a:solidFill>
            </a:endParaRPr>
          </a:p>
          <a:p>
            <a:pPr marL="342900" indent="-342900">
              <a:spcBef>
                <a:spcPct val="20000"/>
              </a:spcBef>
              <a:buFont typeface="Arial" charset="0"/>
              <a:buChar char="•"/>
            </a:pPr>
            <a:endParaRPr lang="hr-HR" sz="2400" b="1" dirty="0">
              <a:solidFill>
                <a:schemeClr val="tx2"/>
              </a:solidFill>
            </a:endParaRPr>
          </a:p>
          <a:p>
            <a:pPr marL="342900" indent="-342900">
              <a:spcBef>
                <a:spcPct val="20000"/>
              </a:spcBef>
              <a:buFont typeface="Arial" charset="0"/>
              <a:buChar char="•"/>
            </a:pPr>
            <a:endParaRPr lang="hr-HR" sz="2400" b="1" dirty="0" smtClean="0">
              <a:solidFill>
                <a:schemeClr val="tx2"/>
              </a:solidFill>
            </a:endParaRPr>
          </a:p>
          <a:p>
            <a:pPr marL="342900" indent="-342900">
              <a:spcBef>
                <a:spcPct val="20000"/>
              </a:spcBef>
              <a:buFont typeface="Arial" charset="0"/>
              <a:buChar char="•"/>
            </a:pPr>
            <a:endParaRPr lang="hr-HR" sz="2400" b="1" dirty="0" smtClean="0">
              <a:solidFill>
                <a:schemeClr val="tx2"/>
              </a:solidFill>
            </a:endParaRPr>
          </a:p>
          <a:p>
            <a:pPr marL="342900" indent="-342900">
              <a:spcBef>
                <a:spcPct val="20000"/>
              </a:spcBef>
              <a:buFont typeface="Arial" charset="0"/>
              <a:buChar char="•"/>
            </a:pPr>
            <a:endParaRPr lang="hr-HR" sz="2000" dirty="0" smtClean="0">
              <a:solidFill>
                <a:srgbClr val="0070C0"/>
              </a:solidFill>
            </a:endParaRPr>
          </a:p>
          <a:p>
            <a:pPr marL="342900" indent="-342900">
              <a:spcBef>
                <a:spcPct val="20000"/>
              </a:spcBef>
              <a:buFont typeface="Arial" charset="0"/>
              <a:buChar char="•"/>
            </a:pPr>
            <a:r>
              <a:rPr lang="en-US" sz="2000" dirty="0">
                <a:solidFill>
                  <a:srgbClr val="0070C0"/>
                </a:solidFill>
              </a:rPr>
              <a:t>For the application of Article </a:t>
            </a:r>
            <a:r>
              <a:rPr lang="en-US" sz="2000" dirty="0" smtClean="0">
                <a:solidFill>
                  <a:srgbClr val="0070C0"/>
                </a:solidFill>
              </a:rPr>
              <a:t>47</a:t>
            </a:r>
            <a:r>
              <a:rPr lang="hr-HR" sz="2000" dirty="0" smtClean="0">
                <a:solidFill>
                  <a:srgbClr val="0070C0"/>
                </a:solidFill>
              </a:rPr>
              <a:t>.</a:t>
            </a:r>
            <a:r>
              <a:rPr lang="en-US" sz="2000" dirty="0" smtClean="0">
                <a:solidFill>
                  <a:srgbClr val="0070C0"/>
                </a:solidFill>
              </a:rPr>
              <a:t> </a:t>
            </a:r>
            <a:r>
              <a:rPr lang="en-US" sz="2000" dirty="0">
                <a:solidFill>
                  <a:srgbClr val="0070C0"/>
                </a:solidFill>
              </a:rPr>
              <a:t>(short-term action plans) of the Air Protection Act, </a:t>
            </a:r>
            <a:r>
              <a:rPr lang="hr-HR" sz="2000" dirty="0" err="1" smtClean="0">
                <a:solidFill>
                  <a:srgbClr val="0070C0"/>
                </a:solidFill>
              </a:rPr>
              <a:t>threshold</a:t>
            </a:r>
            <a:r>
              <a:rPr lang="hr-HR" sz="2000" dirty="0" smtClean="0">
                <a:solidFill>
                  <a:srgbClr val="0070C0"/>
                </a:solidFill>
              </a:rPr>
              <a:t> </a:t>
            </a:r>
            <a:r>
              <a:rPr lang="hr-HR" sz="2000" dirty="0" err="1" smtClean="0">
                <a:solidFill>
                  <a:srgbClr val="0070C0"/>
                </a:solidFill>
              </a:rPr>
              <a:t>exceedance</a:t>
            </a:r>
            <a:r>
              <a:rPr lang="hr-HR" sz="2000" dirty="0" smtClean="0">
                <a:solidFill>
                  <a:srgbClr val="0070C0"/>
                </a:solidFill>
              </a:rPr>
              <a:t> is to </a:t>
            </a:r>
            <a:r>
              <a:rPr lang="en-US" sz="2000" dirty="0" smtClean="0">
                <a:solidFill>
                  <a:srgbClr val="0070C0"/>
                </a:solidFill>
              </a:rPr>
              <a:t>be </a:t>
            </a:r>
            <a:r>
              <a:rPr lang="en-US" sz="2000" dirty="0">
                <a:solidFill>
                  <a:srgbClr val="0070C0"/>
                </a:solidFill>
              </a:rPr>
              <a:t>measured or predicted for three </a:t>
            </a:r>
            <a:r>
              <a:rPr lang="en-US" sz="2000" dirty="0" smtClean="0">
                <a:solidFill>
                  <a:srgbClr val="0070C0"/>
                </a:solidFill>
              </a:rPr>
              <a:t>consecutive hours</a:t>
            </a:r>
            <a:r>
              <a:rPr lang="en-US" sz="2000" dirty="0">
                <a:solidFill>
                  <a:srgbClr val="0070C0"/>
                </a:solidFill>
              </a:rPr>
              <a:t>.</a:t>
            </a: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499253025"/>
              </p:ext>
            </p:extLst>
          </p:nvPr>
        </p:nvGraphicFramePr>
        <p:xfrm>
          <a:off x="1131491" y="2658917"/>
          <a:ext cx="6096000" cy="1481758"/>
        </p:xfrm>
        <a:graphic>
          <a:graphicData uri="http://schemas.openxmlformats.org/drawingml/2006/table">
            <a:tbl>
              <a:tblPr firstRow="1" bandRow="1">
                <a:tableStyleId>{5C22544A-7EE6-4342-B048-85BDC9FD1C3A}</a:tableStyleId>
              </a:tblPr>
              <a:tblGrid>
                <a:gridCol w="2637320">
                  <a:extLst>
                    <a:ext uri="{9D8B030D-6E8A-4147-A177-3AD203B41FA5}">
                      <a16:colId xmlns:a16="http://schemas.microsoft.com/office/drawing/2014/main" val="4262268268"/>
                    </a:ext>
                  </a:extLst>
                </a:gridCol>
                <a:gridCol w="1655805">
                  <a:extLst>
                    <a:ext uri="{9D8B030D-6E8A-4147-A177-3AD203B41FA5}">
                      <a16:colId xmlns:a16="http://schemas.microsoft.com/office/drawing/2014/main" val="650491324"/>
                    </a:ext>
                  </a:extLst>
                </a:gridCol>
                <a:gridCol w="1802875">
                  <a:extLst>
                    <a:ext uri="{9D8B030D-6E8A-4147-A177-3AD203B41FA5}">
                      <a16:colId xmlns:a16="http://schemas.microsoft.com/office/drawing/2014/main" val="359470957"/>
                    </a:ext>
                  </a:extLst>
                </a:gridCol>
              </a:tblGrid>
              <a:tr h="650264">
                <a:tc>
                  <a:txBody>
                    <a:bodyPr/>
                    <a:lstStyle/>
                    <a:p>
                      <a:pPr algn="ctr"/>
                      <a:r>
                        <a:rPr lang="hr-HR" dirty="0" err="1" smtClean="0"/>
                        <a:t>Purpose</a:t>
                      </a:r>
                      <a:endParaRPr lang="hr-HR" dirty="0"/>
                    </a:p>
                  </a:txBody>
                  <a:tcPr anchor="ctr">
                    <a:solidFill>
                      <a:schemeClr val="accent1"/>
                    </a:solidFill>
                  </a:tcPr>
                </a:tc>
                <a:tc>
                  <a:txBody>
                    <a:bodyPr/>
                    <a:lstStyle/>
                    <a:p>
                      <a:pPr algn="ctr"/>
                      <a:r>
                        <a:rPr lang="hr-HR" sz="1800" b="1" kern="1200" dirty="0" err="1" smtClean="0">
                          <a:solidFill>
                            <a:schemeClr val="lt1"/>
                          </a:solidFill>
                          <a:effectLst/>
                          <a:latin typeface="+mn-lt"/>
                          <a:ea typeface="+mn-ea"/>
                          <a:cs typeface="+mn-cs"/>
                        </a:rPr>
                        <a:t>Averaging</a:t>
                      </a:r>
                      <a:r>
                        <a:rPr lang="hr-HR" sz="1800" b="1" kern="1200" dirty="0" smtClean="0">
                          <a:solidFill>
                            <a:schemeClr val="lt1"/>
                          </a:solidFill>
                          <a:effectLst/>
                          <a:latin typeface="+mn-lt"/>
                          <a:ea typeface="+mn-ea"/>
                          <a:cs typeface="+mn-cs"/>
                        </a:rPr>
                        <a:t> period </a:t>
                      </a:r>
                      <a:endParaRPr lang="hr-HR" b="1" dirty="0"/>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dirty="0" err="1" smtClean="0"/>
                        <a:t>Threshold</a:t>
                      </a:r>
                      <a:endParaRPr lang="hr-HR" dirty="0" smtClean="0"/>
                    </a:p>
                  </a:txBody>
                  <a:tcPr anchor="ctr">
                    <a:solidFill>
                      <a:schemeClr val="accent1"/>
                    </a:solidFill>
                  </a:tcPr>
                </a:tc>
                <a:extLst>
                  <a:ext uri="{0D108BD9-81ED-4DB2-BD59-A6C34878D82A}">
                    <a16:rowId xmlns:a16="http://schemas.microsoft.com/office/drawing/2014/main" val="1321620044"/>
                  </a:ext>
                </a:extLst>
              </a:tr>
              <a:tr h="432868">
                <a:tc>
                  <a:txBody>
                    <a:bodyPr/>
                    <a:lstStyle/>
                    <a:p>
                      <a:pPr algn="ctr"/>
                      <a:r>
                        <a:rPr lang="hr-HR" sz="1600" b="1" dirty="0" smtClean="0">
                          <a:solidFill>
                            <a:schemeClr val="bg1"/>
                          </a:solidFill>
                        </a:rPr>
                        <a:t>Information</a:t>
                      </a:r>
                      <a:endParaRPr lang="hr-HR" sz="1600" b="1" baseline="-25000" dirty="0">
                        <a:solidFill>
                          <a:schemeClr val="bg1"/>
                        </a:solidFill>
                      </a:endParaRPr>
                    </a:p>
                  </a:txBody>
                  <a:tcPr anchor="ctr">
                    <a:solidFill>
                      <a:schemeClr val="accent1"/>
                    </a:solidFill>
                  </a:tcPr>
                </a:tc>
                <a:tc>
                  <a:txBody>
                    <a:bodyPr/>
                    <a:lstStyle/>
                    <a:p>
                      <a:pPr algn="ctr"/>
                      <a:r>
                        <a:rPr lang="hr-HR" sz="1600" dirty="0" smtClean="0"/>
                        <a:t>1 </a:t>
                      </a:r>
                      <a:r>
                        <a:rPr lang="hr-HR" sz="1600" dirty="0" err="1" smtClean="0"/>
                        <a:t>hour</a:t>
                      </a:r>
                      <a:endParaRPr lang="hr-HR" sz="1600" dirty="0"/>
                    </a:p>
                  </a:txBody>
                  <a:tcPr anchor="ctr"/>
                </a:tc>
                <a:tc>
                  <a:txBody>
                    <a:bodyPr/>
                    <a:lstStyle/>
                    <a:p>
                      <a:pPr algn="ctr"/>
                      <a:r>
                        <a:rPr lang="hr-HR" sz="1600" dirty="0" smtClean="0"/>
                        <a:t>180 µg/m</a:t>
                      </a:r>
                      <a:r>
                        <a:rPr lang="hr-HR" sz="1600" baseline="30000" dirty="0" smtClean="0"/>
                        <a:t>3</a:t>
                      </a:r>
                      <a:endParaRPr lang="hr-HR" sz="1600" baseline="30000" dirty="0"/>
                    </a:p>
                  </a:txBody>
                  <a:tcPr anchor="ctr"/>
                </a:tc>
                <a:extLst>
                  <a:ext uri="{0D108BD9-81ED-4DB2-BD59-A6C34878D82A}">
                    <a16:rowId xmlns:a16="http://schemas.microsoft.com/office/drawing/2014/main" val="1808218417"/>
                  </a:ext>
                </a:extLst>
              </a:tr>
              <a:tr h="398626">
                <a:tc>
                  <a:txBody>
                    <a:bodyPr/>
                    <a:lstStyle/>
                    <a:p>
                      <a:pPr algn="ctr"/>
                      <a:r>
                        <a:rPr lang="hr-HR" sz="1600" b="1" dirty="0" smtClean="0">
                          <a:solidFill>
                            <a:schemeClr val="bg1"/>
                          </a:solidFill>
                        </a:rPr>
                        <a:t>Alert</a:t>
                      </a:r>
                      <a:endParaRPr lang="hr-HR" sz="1600" b="1" baseline="-25000" dirty="0">
                        <a:solidFill>
                          <a:schemeClr val="bg1"/>
                        </a:solidFill>
                      </a:endParaRPr>
                    </a:p>
                  </a:txBody>
                  <a:tcPr anchor="ctr">
                    <a:solidFill>
                      <a:schemeClr val="accent1"/>
                    </a:solidFill>
                  </a:tcPr>
                </a:tc>
                <a:tc>
                  <a:txBody>
                    <a:bodyPr/>
                    <a:lstStyle/>
                    <a:p>
                      <a:pPr algn="ctr"/>
                      <a:r>
                        <a:rPr lang="hr-HR" sz="1600" dirty="0" smtClean="0"/>
                        <a:t>1 </a:t>
                      </a:r>
                      <a:r>
                        <a:rPr lang="hr-HR" sz="1600" dirty="0" err="1" smtClean="0"/>
                        <a:t>hour</a:t>
                      </a:r>
                      <a:endParaRPr lang="hr-HR" sz="1600" dirty="0"/>
                    </a:p>
                  </a:txBody>
                  <a:tcPr anchor="ctr"/>
                </a:tc>
                <a:tc>
                  <a:txBody>
                    <a:bodyPr/>
                    <a:lstStyle/>
                    <a:p>
                      <a:pPr algn="ctr"/>
                      <a:r>
                        <a:rPr lang="hr-HR" sz="1600" dirty="0" smtClean="0"/>
                        <a:t>240 µg/m</a:t>
                      </a:r>
                      <a:r>
                        <a:rPr lang="hr-HR" sz="1600" baseline="-25000" dirty="0" smtClean="0"/>
                        <a:t>3</a:t>
                      </a:r>
                      <a:endParaRPr lang="hr-HR" sz="1600" baseline="-25000" dirty="0"/>
                    </a:p>
                  </a:txBody>
                  <a:tcPr anchor="ctr"/>
                </a:tc>
                <a:extLst>
                  <a:ext uri="{0D108BD9-81ED-4DB2-BD59-A6C34878D82A}">
                    <a16:rowId xmlns:a16="http://schemas.microsoft.com/office/drawing/2014/main" val="2406314014"/>
                  </a:ext>
                </a:extLst>
              </a:tr>
            </a:tbl>
          </a:graphicData>
        </a:graphic>
      </p:graphicFrame>
    </p:spTree>
    <p:extLst>
      <p:ext uri="{BB962C8B-B14F-4D97-AF65-F5344CB8AC3E}">
        <p14:creationId xmlns:p14="http://schemas.microsoft.com/office/powerpoint/2010/main" val="3696619493"/>
      </p:ext>
    </p:extLst>
  </p:cSld>
  <p:clrMapOvr>
    <a:masterClrMapping/>
  </p:clrMapOvr>
  <p:transition spd="med">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13.3  </a:t>
            </a:r>
            <a:r>
              <a:rPr lang="en-US" sz="2800" b="1" dirty="0">
                <a:solidFill>
                  <a:schemeClr val="tx2"/>
                </a:solidFill>
                <a:effectLst>
                  <a:glow>
                    <a:srgbClr val="7F7F7F">
                      <a:alpha val="35000"/>
                    </a:srgbClr>
                  </a:glow>
                </a:effectLst>
              </a:rPr>
              <a:t>REPORT ON THE BASIS OF THE INFORMATION AND ALERT THRESHOLD</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0" y="1209599"/>
            <a:ext cx="8951823" cy="493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US" sz="2400" b="1" dirty="0" smtClean="0">
                <a:solidFill>
                  <a:schemeClr val="tx2"/>
                </a:solidFill>
              </a:rPr>
              <a:t>Speci</a:t>
            </a:r>
            <a:r>
              <a:rPr lang="hr-HR" sz="2400" b="1" dirty="0" err="1" smtClean="0">
                <a:solidFill>
                  <a:schemeClr val="tx2"/>
                </a:solidFill>
              </a:rPr>
              <a:t>fic</a:t>
            </a:r>
            <a:r>
              <a:rPr lang="en-US" sz="2400" b="1" dirty="0" smtClean="0">
                <a:solidFill>
                  <a:schemeClr val="tx2"/>
                </a:solidFill>
              </a:rPr>
              <a:t> </a:t>
            </a:r>
            <a:r>
              <a:rPr lang="en-US" sz="2400" b="1" dirty="0">
                <a:solidFill>
                  <a:schemeClr val="tx2"/>
                </a:solidFill>
              </a:rPr>
              <a:t>measures for </a:t>
            </a:r>
            <a:r>
              <a:rPr lang="en-US" sz="2400" b="1" dirty="0" smtClean="0">
                <a:solidFill>
                  <a:schemeClr val="tx2"/>
                </a:solidFill>
              </a:rPr>
              <a:t>human</a:t>
            </a:r>
            <a:r>
              <a:rPr lang="hr-HR" sz="2400" b="1" dirty="0" smtClean="0">
                <a:solidFill>
                  <a:schemeClr val="tx2"/>
                </a:solidFill>
              </a:rPr>
              <a:t>  </a:t>
            </a:r>
            <a:r>
              <a:rPr lang="en-US" sz="2400" b="1" dirty="0" smtClean="0">
                <a:solidFill>
                  <a:schemeClr val="tx2"/>
                </a:solidFill>
              </a:rPr>
              <a:t>health </a:t>
            </a:r>
            <a:r>
              <a:rPr lang="hr-HR" sz="2400" b="1" dirty="0" smtClean="0">
                <a:solidFill>
                  <a:schemeClr val="tx2"/>
                </a:solidFill>
              </a:rPr>
              <a:t>and </a:t>
            </a:r>
            <a:r>
              <a:rPr lang="en-US" sz="2400" b="1" dirty="0" smtClean="0">
                <a:solidFill>
                  <a:schemeClr val="tx2"/>
                </a:solidFill>
              </a:rPr>
              <a:t>environment</a:t>
            </a:r>
            <a:r>
              <a:rPr lang="hr-HR" sz="2400" b="1" dirty="0" smtClean="0">
                <a:solidFill>
                  <a:schemeClr val="tx2"/>
                </a:solidFill>
              </a:rPr>
              <a:t> </a:t>
            </a:r>
            <a:r>
              <a:rPr lang="en-US" sz="2400" b="1" dirty="0" smtClean="0">
                <a:solidFill>
                  <a:schemeClr val="tx2"/>
                </a:solidFill>
              </a:rPr>
              <a:t>protection in </a:t>
            </a:r>
            <a:r>
              <a:rPr lang="en-US" sz="2400" b="1" dirty="0">
                <a:solidFill>
                  <a:schemeClr val="tx2"/>
                </a:solidFill>
              </a:rPr>
              <a:t>case of exceeding the </a:t>
            </a:r>
            <a:r>
              <a:rPr lang="hr-HR" sz="2400" b="1" dirty="0" smtClean="0">
                <a:solidFill>
                  <a:schemeClr val="tx2"/>
                </a:solidFill>
              </a:rPr>
              <a:t>alert and information </a:t>
            </a:r>
            <a:r>
              <a:rPr lang="hr-HR" sz="2400" b="1" dirty="0" err="1" smtClean="0">
                <a:solidFill>
                  <a:schemeClr val="tx2"/>
                </a:solidFill>
              </a:rPr>
              <a:t>threshold</a:t>
            </a:r>
            <a:r>
              <a:rPr lang="hr-HR" sz="2400" b="1" dirty="0" smtClean="0">
                <a:solidFill>
                  <a:schemeClr val="tx2"/>
                </a:solidFill>
              </a:rPr>
              <a:t>:</a:t>
            </a:r>
          </a:p>
          <a:p>
            <a:pPr marL="444500" indent="-173038">
              <a:spcBef>
                <a:spcPct val="20000"/>
              </a:spcBef>
              <a:tabLst>
                <a:tab pos="630238" algn="l"/>
              </a:tabLst>
            </a:pP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
        <p:nvSpPr>
          <p:cNvPr id="2" name="Rectangle 1"/>
          <p:cNvSpPr/>
          <p:nvPr/>
        </p:nvSpPr>
        <p:spPr>
          <a:xfrm>
            <a:off x="-204534" y="2186699"/>
            <a:ext cx="9156357" cy="4216539"/>
          </a:xfrm>
          <a:prstGeom prst="rect">
            <a:avLst/>
          </a:prstGeom>
        </p:spPr>
        <p:txBody>
          <a:bodyPr wrap="square">
            <a:spAutoFit/>
          </a:bodyPr>
          <a:lstStyle/>
          <a:p>
            <a:pPr marL="742950" lvl="1" indent="-285750">
              <a:spcBef>
                <a:spcPct val="20000"/>
              </a:spcBef>
              <a:buFont typeface="Arial" charset="0"/>
              <a:buChar char="–"/>
            </a:pPr>
            <a:r>
              <a:rPr lang="en-US" sz="2000" dirty="0" smtClean="0">
                <a:solidFill>
                  <a:srgbClr val="0070C0"/>
                </a:solidFill>
              </a:rPr>
              <a:t>In</a:t>
            </a:r>
            <a:r>
              <a:rPr lang="hr-HR" sz="2000" dirty="0" smtClean="0">
                <a:solidFill>
                  <a:srgbClr val="0070C0"/>
                </a:solidFill>
              </a:rPr>
              <a:t> </a:t>
            </a:r>
            <a:r>
              <a:rPr lang="hr-HR" sz="2000" dirty="0" err="1" smtClean="0">
                <a:solidFill>
                  <a:srgbClr val="0070C0"/>
                </a:solidFill>
              </a:rPr>
              <a:t>the</a:t>
            </a:r>
            <a:r>
              <a:rPr lang="hr-HR" sz="2000" dirty="0" smtClean="0">
                <a:solidFill>
                  <a:srgbClr val="0070C0"/>
                </a:solidFill>
              </a:rPr>
              <a:t> </a:t>
            </a:r>
            <a:r>
              <a:rPr lang="hr-HR" sz="2000" dirty="0" err="1" smtClean="0">
                <a:solidFill>
                  <a:srgbClr val="0070C0"/>
                </a:solidFill>
              </a:rPr>
              <a:t>avent</a:t>
            </a:r>
            <a:r>
              <a:rPr lang="hr-HR" sz="2000" dirty="0" smtClean="0">
                <a:solidFill>
                  <a:srgbClr val="0070C0"/>
                </a:solidFill>
              </a:rPr>
              <a:t> </a:t>
            </a:r>
            <a:r>
              <a:rPr lang="en-US" sz="2000" b="1" dirty="0" smtClean="0">
                <a:solidFill>
                  <a:srgbClr val="0070C0"/>
                </a:solidFill>
              </a:rPr>
              <a:t>of </a:t>
            </a:r>
            <a:r>
              <a:rPr lang="hr-HR" sz="2000" b="1" dirty="0">
                <a:solidFill>
                  <a:srgbClr val="0070C0"/>
                </a:solidFill>
              </a:rPr>
              <a:t>information </a:t>
            </a:r>
            <a:r>
              <a:rPr lang="hr-HR" sz="2000" b="1" dirty="0" err="1" smtClean="0">
                <a:solidFill>
                  <a:srgbClr val="0070C0"/>
                </a:solidFill>
              </a:rPr>
              <a:t>threshold</a:t>
            </a:r>
            <a:r>
              <a:rPr lang="hr-HR" sz="2000" b="1" dirty="0" smtClean="0">
                <a:solidFill>
                  <a:srgbClr val="0070C0"/>
                </a:solidFill>
              </a:rPr>
              <a:t> </a:t>
            </a:r>
            <a:r>
              <a:rPr lang="hr-HR" sz="2000" b="1" dirty="0" err="1" smtClean="0">
                <a:solidFill>
                  <a:srgbClr val="0070C0"/>
                </a:solidFill>
              </a:rPr>
              <a:t>being</a:t>
            </a:r>
            <a:r>
              <a:rPr lang="hr-HR" sz="2000" b="1" dirty="0" smtClean="0">
                <a:solidFill>
                  <a:srgbClr val="0070C0"/>
                </a:solidFill>
              </a:rPr>
              <a:t> </a:t>
            </a:r>
            <a:r>
              <a:rPr lang="en-US" sz="2000" b="1" dirty="0" smtClean="0">
                <a:solidFill>
                  <a:srgbClr val="0070C0"/>
                </a:solidFill>
              </a:rPr>
              <a:t>exceed</a:t>
            </a:r>
            <a:r>
              <a:rPr lang="hr-HR" sz="2000" b="1" dirty="0" err="1" smtClean="0">
                <a:solidFill>
                  <a:srgbClr val="0070C0"/>
                </a:solidFill>
              </a:rPr>
              <a:t>ed</a:t>
            </a:r>
            <a:r>
              <a:rPr lang="en-US" sz="2000" b="1" dirty="0" smtClean="0">
                <a:solidFill>
                  <a:srgbClr val="0070C0"/>
                </a:solidFill>
              </a:rPr>
              <a:t> for </a:t>
            </a:r>
            <a:r>
              <a:rPr lang="en-US" sz="2000" b="1" dirty="0">
                <a:solidFill>
                  <a:srgbClr val="0070C0"/>
                </a:solidFill>
              </a:rPr>
              <a:t>SO</a:t>
            </a:r>
            <a:r>
              <a:rPr lang="en-US" sz="2000" b="1" baseline="-25000" dirty="0">
                <a:solidFill>
                  <a:srgbClr val="0070C0"/>
                </a:solidFill>
              </a:rPr>
              <a:t>2</a:t>
            </a:r>
            <a:r>
              <a:rPr lang="en-US" sz="2000" b="1" dirty="0">
                <a:solidFill>
                  <a:srgbClr val="0070C0"/>
                </a:solidFill>
              </a:rPr>
              <a:t> and NO</a:t>
            </a:r>
            <a:r>
              <a:rPr lang="en-US" sz="2000" b="1" baseline="-25000" dirty="0">
                <a:solidFill>
                  <a:srgbClr val="0070C0"/>
                </a:solidFill>
              </a:rPr>
              <a:t>2</a:t>
            </a:r>
            <a:r>
              <a:rPr lang="en-US" sz="2000" b="1" dirty="0">
                <a:solidFill>
                  <a:srgbClr val="0070C0"/>
                </a:solidFill>
              </a:rPr>
              <a:t> </a:t>
            </a:r>
            <a:r>
              <a:rPr lang="hr-HR" sz="2000" b="1" dirty="0" smtClean="0">
                <a:solidFill>
                  <a:srgbClr val="0070C0"/>
                </a:solidFill>
              </a:rPr>
              <a:t>and </a:t>
            </a:r>
            <a:r>
              <a:rPr lang="hr-HR" sz="2000" b="1" dirty="0" err="1" smtClean="0">
                <a:solidFill>
                  <a:srgbClr val="0070C0"/>
                </a:solidFill>
              </a:rPr>
              <a:t>of</a:t>
            </a:r>
            <a:r>
              <a:rPr lang="hr-HR" sz="2000" b="1" dirty="0" smtClean="0">
                <a:solidFill>
                  <a:srgbClr val="0070C0"/>
                </a:solidFill>
              </a:rPr>
              <a:t> alert and </a:t>
            </a:r>
            <a:r>
              <a:rPr lang="hr-HR" sz="2000" b="1" dirty="0">
                <a:solidFill>
                  <a:srgbClr val="0070C0"/>
                </a:solidFill>
              </a:rPr>
              <a:t>information </a:t>
            </a:r>
            <a:r>
              <a:rPr lang="hr-HR" sz="2000" b="1" dirty="0" err="1">
                <a:solidFill>
                  <a:srgbClr val="0070C0"/>
                </a:solidFill>
              </a:rPr>
              <a:t>threshold</a:t>
            </a:r>
            <a:r>
              <a:rPr lang="hr-HR" sz="2000" b="1" dirty="0">
                <a:solidFill>
                  <a:srgbClr val="0070C0"/>
                </a:solidFill>
              </a:rPr>
              <a:t> </a:t>
            </a:r>
            <a:r>
              <a:rPr lang="hr-HR" sz="2000" b="1" dirty="0" err="1">
                <a:solidFill>
                  <a:srgbClr val="0070C0"/>
                </a:solidFill>
              </a:rPr>
              <a:t>being</a:t>
            </a:r>
            <a:r>
              <a:rPr lang="hr-HR" sz="2000" b="1" dirty="0">
                <a:solidFill>
                  <a:srgbClr val="0070C0"/>
                </a:solidFill>
              </a:rPr>
              <a:t> </a:t>
            </a:r>
            <a:r>
              <a:rPr lang="en-US" sz="2000" b="1" dirty="0">
                <a:solidFill>
                  <a:srgbClr val="0070C0"/>
                </a:solidFill>
              </a:rPr>
              <a:t>exceed</a:t>
            </a:r>
            <a:r>
              <a:rPr lang="hr-HR" sz="2000" b="1" dirty="0" err="1">
                <a:solidFill>
                  <a:srgbClr val="0070C0"/>
                </a:solidFill>
              </a:rPr>
              <a:t>ed</a:t>
            </a:r>
            <a:r>
              <a:rPr lang="en-US" sz="2000" b="1" dirty="0">
                <a:solidFill>
                  <a:srgbClr val="0070C0"/>
                </a:solidFill>
              </a:rPr>
              <a:t> </a:t>
            </a:r>
            <a:r>
              <a:rPr lang="hr-HR" sz="2000" b="1" dirty="0" smtClean="0">
                <a:solidFill>
                  <a:srgbClr val="0070C0"/>
                </a:solidFill>
              </a:rPr>
              <a:t>for </a:t>
            </a:r>
            <a:r>
              <a:rPr lang="en-US" sz="2000" b="1" dirty="0" smtClean="0">
                <a:solidFill>
                  <a:srgbClr val="0070C0"/>
                </a:solidFill>
              </a:rPr>
              <a:t>ozone</a:t>
            </a:r>
            <a:r>
              <a:rPr lang="en-US" sz="2000" dirty="0">
                <a:solidFill>
                  <a:srgbClr val="0070C0"/>
                </a:solidFill>
              </a:rPr>
              <a:t>, the executive body of the local </a:t>
            </a:r>
            <a:r>
              <a:rPr lang="en-US" sz="2000" dirty="0" smtClean="0">
                <a:solidFill>
                  <a:srgbClr val="0070C0"/>
                </a:solidFill>
              </a:rPr>
              <a:t>government in </a:t>
            </a:r>
            <a:r>
              <a:rPr lang="en-US" sz="2000" dirty="0">
                <a:solidFill>
                  <a:srgbClr val="0070C0"/>
                </a:solidFill>
              </a:rPr>
              <a:t>whose </a:t>
            </a:r>
            <a:r>
              <a:rPr lang="en-US" sz="2000" dirty="0" smtClean="0">
                <a:solidFill>
                  <a:srgbClr val="0070C0"/>
                </a:solidFill>
              </a:rPr>
              <a:t>territory</a:t>
            </a:r>
            <a:r>
              <a:rPr lang="hr-HR" sz="2000" dirty="0" smtClean="0">
                <a:solidFill>
                  <a:srgbClr val="0070C0"/>
                </a:solidFill>
              </a:rPr>
              <a:t>  </a:t>
            </a:r>
            <a:r>
              <a:rPr lang="en-US" sz="2000" dirty="0" smtClean="0">
                <a:solidFill>
                  <a:srgbClr val="0070C0"/>
                </a:solidFill>
              </a:rPr>
              <a:t>thresholds being exceeded </a:t>
            </a:r>
            <a:r>
              <a:rPr lang="hr-HR" sz="2000" dirty="0" smtClean="0">
                <a:solidFill>
                  <a:srgbClr val="0070C0"/>
                </a:solidFill>
              </a:rPr>
              <a:t>is </a:t>
            </a:r>
            <a:r>
              <a:rPr lang="en-US" sz="2000" dirty="0" smtClean="0">
                <a:solidFill>
                  <a:srgbClr val="0070C0"/>
                </a:solidFill>
              </a:rPr>
              <a:t>required </a:t>
            </a:r>
            <a:r>
              <a:rPr lang="en-US" sz="2000" dirty="0">
                <a:solidFill>
                  <a:srgbClr val="0070C0"/>
                </a:solidFill>
              </a:rPr>
              <a:t>to take </a:t>
            </a:r>
            <a:r>
              <a:rPr lang="en-US" sz="2000" u="sng" dirty="0" err="1" smtClean="0">
                <a:solidFill>
                  <a:srgbClr val="0070C0"/>
                </a:solidFill>
              </a:rPr>
              <a:t>speci</a:t>
            </a:r>
            <a:r>
              <a:rPr lang="hr-HR" sz="2000" u="sng" dirty="0" err="1" smtClean="0">
                <a:solidFill>
                  <a:srgbClr val="0070C0"/>
                </a:solidFill>
              </a:rPr>
              <a:t>fic</a:t>
            </a:r>
            <a:r>
              <a:rPr lang="en-US" sz="2000" u="sng" dirty="0" smtClean="0">
                <a:solidFill>
                  <a:srgbClr val="0070C0"/>
                </a:solidFill>
              </a:rPr>
              <a:t> </a:t>
            </a:r>
            <a:r>
              <a:rPr lang="en-US" sz="2000" u="sng" dirty="0">
                <a:solidFill>
                  <a:srgbClr val="0070C0"/>
                </a:solidFill>
              </a:rPr>
              <a:t>measures for the human health and environment protection  prescribed in Annex 6 to the Regulation </a:t>
            </a:r>
            <a:r>
              <a:rPr lang="en-US" sz="2000" u="sng" dirty="0" smtClean="0">
                <a:solidFill>
                  <a:srgbClr val="0070C0"/>
                </a:solidFill>
              </a:rPr>
              <a:t>on </a:t>
            </a:r>
            <a:r>
              <a:rPr lang="en-US" sz="2000" u="sng" dirty="0">
                <a:solidFill>
                  <a:srgbClr val="0070C0"/>
                </a:solidFill>
              </a:rPr>
              <a:t>levels of pollutants in the air</a:t>
            </a:r>
            <a:r>
              <a:rPr lang="en-US" sz="2000" dirty="0">
                <a:solidFill>
                  <a:srgbClr val="0070C0"/>
                </a:solidFill>
              </a:rPr>
              <a:t> (NN 117/12) and to determine the manner of their implementation according to a special </a:t>
            </a:r>
            <a:r>
              <a:rPr lang="hr-HR" sz="2000" dirty="0" err="1" smtClean="0">
                <a:solidFill>
                  <a:srgbClr val="0070C0"/>
                </a:solidFill>
              </a:rPr>
              <a:t>act</a:t>
            </a:r>
            <a:r>
              <a:rPr lang="en-US" sz="2000" dirty="0" smtClean="0">
                <a:solidFill>
                  <a:srgbClr val="0070C0"/>
                </a:solidFill>
              </a:rPr>
              <a:t> regulating the prevention of major </a:t>
            </a:r>
            <a:r>
              <a:rPr lang="en-US" sz="2000" dirty="0">
                <a:solidFill>
                  <a:srgbClr val="0070C0"/>
                </a:solidFill>
              </a:rPr>
              <a:t>accidents involving hazardous substances.</a:t>
            </a:r>
          </a:p>
          <a:p>
            <a:pPr marL="742950" lvl="1" indent="-285750">
              <a:spcBef>
                <a:spcPct val="20000"/>
              </a:spcBef>
              <a:buFont typeface="Arial" charset="0"/>
              <a:buChar char="–"/>
            </a:pPr>
            <a:r>
              <a:rPr lang="en-US" sz="2000" b="1" dirty="0" smtClean="0">
                <a:solidFill>
                  <a:srgbClr val="0070C0"/>
                </a:solidFill>
              </a:rPr>
              <a:t>The </a:t>
            </a:r>
            <a:r>
              <a:rPr lang="en-US" sz="2000" b="1" dirty="0">
                <a:solidFill>
                  <a:srgbClr val="0070C0"/>
                </a:solidFill>
              </a:rPr>
              <a:t>executive body of the local government </a:t>
            </a:r>
            <a:r>
              <a:rPr lang="en-US" sz="2000" b="1" dirty="0" smtClean="0">
                <a:solidFill>
                  <a:srgbClr val="0070C0"/>
                </a:solidFill>
              </a:rPr>
              <a:t> </a:t>
            </a:r>
            <a:r>
              <a:rPr lang="en-US" sz="2000" b="1" dirty="0">
                <a:solidFill>
                  <a:srgbClr val="0070C0"/>
                </a:solidFill>
              </a:rPr>
              <a:t>is obliged to report </a:t>
            </a:r>
            <a:r>
              <a:rPr lang="hr-HR" sz="2000" b="1" dirty="0" err="1" smtClean="0">
                <a:solidFill>
                  <a:srgbClr val="0070C0"/>
                </a:solidFill>
              </a:rPr>
              <a:t>an</a:t>
            </a:r>
            <a:r>
              <a:rPr lang="hr-HR" sz="2000" b="1" dirty="0" smtClean="0">
                <a:solidFill>
                  <a:srgbClr val="0070C0"/>
                </a:solidFill>
              </a:rPr>
              <a:t> alert and information </a:t>
            </a:r>
            <a:r>
              <a:rPr lang="hr-HR" sz="2000" b="1" dirty="0" err="1" smtClean="0">
                <a:solidFill>
                  <a:srgbClr val="0070C0"/>
                </a:solidFill>
              </a:rPr>
              <a:t>threshold</a:t>
            </a:r>
            <a:r>
              <a:rPr lang="hr-HR" sz="2000" b="1" dirty="0" smtClean="0">
                <a:solidFill>
                  <a:srgbClr val="0070C0"/>
                </a:solidFill>
              </a:rPr>
              <a:t> </a:t>
            </a:r>
            <a:r>
              <a:rPr lang="en-US" sz="2000" b="1" dirty="0" smtClean="0">
                <a:solidFill>
                  <a:srgbClr val="0070C0"/>
                </a:solidFill>
              </a:rPr>
              <a:t>to </a:t>
            </a:r>
            <a:r>
              <a:rPr lang="en-US" sz="2000" b="1" dirty="0">
                <a:solidFill>
                  <a:srgbClr val="0070C0"/>
                </a:solidFill>
              </a:rPr>
              <a:t>ensure media coverage through the media several times throughout the day.</a:t>
            </a:r>
          </a:p>
          <a:p>
            <a:pPr marL="742950" lvl="1" indent="-285750">
              <a:spcBef>
                <a:spcPct val="20000"/>
              </a:spcBef>
              <a:buFont typeface="Arial" charset="0"/>
              <a:buChar char="–"/>
            </a:pPr>
            <a:r>
              <a:rPr lang="en-US" sz="2000" dirty="0" smtClean="0">
                <a:solidFill>
                  <a:srgbClr val="0070C0"/>
                </a:solidFill>
              </a:rPr>
              <a:t>The </a:t>
            </a:r>
            <a:r>
              <a:rPr lang="en-US" sz="2000" dirty="0">
                <a:solidFill>
                  <a:srgbClr val="0070C0"/>
                </a:solidFill>
              </a:rPr>
              <a:t>executive body of the local government </a:t>
            </a:r>
            <a:r>
              <a:rPr lang="en-US" sz="2000" dirty="0" smtClean="0">
                <a:solidFill>
                  <a:srgbClr val="0070C0"/>
                </a:solidFill>
              </a:rPr>
              <a:t>through </a:t>
            </a:r>
            <a:r>
              <a:rPr lang="en-US" sz="2000" dirty="0">
                <a:solidFill>
                  <a:srgbClr val="0070C0"/>
                </a:solidFill>
              </a:rPr>
              <a:t>the media announces the end of the </a:t>
            </a:r>
            <a:r>
              <a:rPr lang="hr-HR" sz="2000" dirty="0" err="1" smtClean="0">
                <a:solidFill>
                  <a:srgbClr val="0070C0"/>
                </a:solidFill>
              </a:rPr>
              <a:t>exceeding</a:t>
            </a:r>
            <a:r>
              <a:rPr lang="hr-HR" sz="2000" dirty="0" smtClean="0">
                <a:solidFill>
                  <a:srgbClr val="0070C0"/>
                </a:solidFill>
              </a:rPr>
              <a:t> </a:t>
            </a:r>
            <a:r>
              <a:rPr lang="hr-HR" sz="2000" dirty="0" err="1" smtClean="0">
                <a:solidFill>
                  <a:srgbClr val="0070C0"/>
                </a:solidFill>
              </a:rPr>
              <a:t>an</a:t>
            </a:r>
            <a:r>
              <a:rPr lang="hr-HR" sz="2000" dirty="0" smtClean="0">
                <a:solidFill>
                  <a:srgbClr val="0070C0"/>
                </a:solidFill>
              </a:rPr>
              <a:t> alert and  </a:t>
            </a:r>
            <a:r>
              <a:rPr lang="hr-HR" sz="2000" dirty="0">
                <a:solidFill>
                  <a:srgbClr val="0070C0"/>
                </a:solidFill>
              </a:rPr>
              <a:t>information </a:t>
            </a:r>
            <a:r>
              <a:rPr lang="hr-HR" sz="2000" dirty="0" err="1" smtClean="0">
                <a:solidFill>
                  <a:srgbClr val="0070C0"/>
                </a:solidFill>
              </a:rPr>
              <a:t>threshold</a:t>
            </a:r>
            <a:endParaRPr lang="en-US" sz="2000" dirty="0">
              <a:solidFill>
                <a:srgbClr val="0070C0"/>
              </a:solidFill>
            </a:endParaRPr>
          </a:p>
        </p:txBody>
      </p:sp>
    </p:spTree>
    <p:extLst>
      <p:ext uri="{BB962C8B-B14F-4D97-AF65-F5344CB8AC3E}">
        <p14:creationId xmlns:p14="http://schemas.microsoft.com/office/powerpoint/2010/main" val="1457754660"/>
      </p:ext>
    </p:extLst>
  </p:cSld>
  <p:clrMapOvr>
    <a:masterClrMapping/>
  </p:clrMapOvr>
  <p:transition spd="med">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13.3  </a:t>
            </a:r>
            <a:r>
              <a:rPr lang="en-US" sz="2800" b="1" dirty="0">
                <a:solidFill>
                  <a:schemeClr val="tx2"/>
                </a:solidFill>
                <a:effectLst>
                  <a:glow>
                    <a:srgbClr val="7F7F7F">
                      <a:alpha val="35000"/>
                    </a:srgbClr>
                  </a:glow>
                </a:effectLst>
              </a:rPr>
              <a:t>REPORT ON THE BASIS OF THE INFORMATION AND ALERT THRESHOLD</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51525" y="1425257"/>
            <a:ext cx="8428035" cy="493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US" sz="2400" b="1" dirty="0">
                <a:solidFill>
                  <a:schemeClr val="tx2"/>
                </a:solidFill>
              </a:rPr>
              <a:t>SO</a:t>
            </a:r>
            <a:r>
              <a:rPr lang="en-US" sz="2400" b="1" baseline="-25000" dirty="0">
                <a:solidFill>
                  <a:schemeClr val="tx2"/>
                </a:solidFill>
              </a:rPr>
              <a:t>2 </a:t>
            </a:r>
            <a:r>
              <a:rPr lang="en-US" sz="2400" b="1" dirty="0">
                <a:solidFill>
                  <a:schemeClr val="tx2"/>
                </a:solidFill>
              </a:rPr>
              <a:t>and </a:t>
            </a:r>
            <a:r>
              <a:rPr lang="en-US" sz="2400" b="1" dirty="0" smtClean="0">
                <a:solidFill>
                  <a:schemeClr val="tx2"/>
                </a:solidFill>
              </a:rPr>
              <a:t>NO</a:t>
            </a:r>
            <a:r>
              <a:rPr lang="en-US" sz="2400" b="1" baseline="-25000" dirty="0" smtClean="0">
                <a:solidFill>
                  <a:schemeClr val="tx2"/>
                </a:solidFill>
              </a:rPr>
              <a:t>2</a:t>
            </a:r>
            <a:r>
              <a:rPr lang="en-US" sz="2400" b="1" dirty="0" smtClean="0">
                <a:solidFill>
                  <a:schemeClr val="tx2"/>
                </a:solidFill>
              </a:rPr>
              <a:t> </a:t>
            </a:r>
            <a:r>
              <a:rPr lang="hr-HR" sz="2400" b="1" dirty="0" smtClean="0">
                <a:solidFill>
                  <a:schemeClr val="tx2"/>
                </a:solidFill>
              </a:rPr>
              <a:t>alert </a:t>
            </a:r>
            <a:r>
              <a:rPr lang="hr-HR" sz="2400" b="1" dirty="0" err="1" smtClean="0">
                <a:solidFill>
                  <a:schemeClr val="tx2"/>
                </a:solidFill>
              </a:rPr>
              <a:t>threshold</a:t>
            </a:r>
            <a:r>
              <a:rPr lang="hr-HR" sz="2400" b="1" dirty="0" smtClean="0">
                <a:solidFill>
                  <a:schemeClr val="tx2"/>
                </a:solidFill>
              </a:rPr>
              <a:t> </a:t>
            </a:r>
            <a:r>
              <a:rPr lang="en-US" sz="2400" b="1" dirty="0" smtClean="0">
                <a:solidFill>
                  <a:schemeClr val="tx2"/>
                </a:solidFill>
              </a:rPr>
              <a:t>exceedance </a:t>
            </a:r>
            <a:r>
              <a:rPr lang="en-US" sz="2400" b="1" dirty="0">
                <a:solidFill>
                  <a:schemeClr val="tx2"/>
                </a:solidFill>
              </a:rPr>
              <a:t>and </a:t>
            </a:r>
            <a:r>
              <a:rPr lang="hr-HR" sz="2400" b="1" dirty="0" smtClean="0">
                <a:solidFill>
                  <a:schemeClr val="tx2"/>
                </a:solidFill>
              </a:rPr>
              <a:t>information and alert </a:t>
            </a:r>
            <a:r>
              <a:rPr lang="hr-HR" sz="2400" b="1" dirty="0" err="1" smtClean="0">
                <a:solidFill>
                  <a:schemeClr val="tx2"/>
                </a:solidFill>
              </a:rPr>
              <a:t>threshold</a:t>
            </a:r>
            <a:r>
              <a:rPr lang="hr-HR" sz="2400" b="1" dirty="0" smtClean="0">
                <a:solidFill>
                  <a:schemeClr val="tx2"/>
                </a:solidFill>
              </a:rPr>
              <a:t> </a:t>
            </a:r>
            <a:r>
              <a:rPr lang="en-US" sz="2400" b="1" dirty="0" smtClean="0">
                <a:solidFill>
                  <a:schemeClr val="tx2"/>
                </a:solidFill>
              </a:rPr>
              <a:t> </a:t>
            </a:r>
            <a:r>
              <a:rPr lang="en-US" sz="2400" b="1" dirty="0">
                <a:solidFill>
                  <a:schemeClr val="tx2"/>
                </a:solidFill>
              </a:rPr>
              <a:t>for </a:t>
            </a:r>
            <a:r>
              <a:rPr lang="en-US" sz="2400" b="1" dirty="0" smtClean="0">
                <a:solidFill>
                  <a:schemeClr val="tx2"/>
                </a:solidFill>
              </a:rPr>
              <a:t>ozone </a:t>
            </a:r>
            <a:r>
              <a:rPr lang="en-US" sz="2400" b="1" dirty="0">
                <a:solidFill>
                  <a:schemeClr val="tx2"/>
                </a:solidFill>
              </a:rPr>
              <a:t>in the air</a:t>
            </a: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
        <p:nvSpPr>
          <p:cNvPr id="2" name="Rectangle 1"/>
          <p:cNvSpPr/>
          <p:nvPr/>
        </p:nvSpPr>
        <p:spPr>
          <a:xfrm>
            <a:off x="0" y="2463652"/>
            <a:ext cx="8513805" cy="1323439"/>
          </a:xfrm>
          <a:prstGeom prst="rect">
            <a:avLst/>
          </a:prstGeom>
        </p:spPr>
        <p:txBody>
          <a:bodyPr wrap="square">
            <a:spAutoFit/>
          </a:bodyPr>
          <a:lstStyle/>
          <a:p>
            <a:pPr marL="742950" lvl="1" indent="-285750">
              <a:spcBef>
                <a:spcPct val="20000"/>
              </a:spcBef>
              <a:buFont typeface="Arial" charset="0"/>
              <a:buChar char="–"/>
            </a:pPr>
            <a:r>
              <a:rPr lang="en-US" sz="2000" dirty="0">
                <a:solidFill>
                  <a:srgbClr val="0070C0"/>
                </a:solidFill>
              </a:rPr>
              <a:t>the executive body of the local government in whose territory  thresholds being exceeded </a:t>
            </a:r>
            <a:r>
              <a:rPr lang="en-US" sz="2000" dirty="0" smtClean="0">
                <a:solidFill>
                  <a:srgbClr val="0070C0"/>
                </a:solidFill>
              </a:rPr>
              <a:t> </a:t>
            </a:r>
            <a:r>
              <a:rPr lang="en-US" sz="2000" dirty="0">
                <a:solidFill>
                  <a:srgbClr val="0070C0"/>
                </a:solidFill>
              </a:rPr>
              <a:t>shall be obliged to inform the public in a timely manner of detailed information on all current or predicted exceedances of </a:t>
            </a:r>
            <a:r>
              <a:rPr lang="hr-HR" sz="2000" dirty="0" smtClean="0">
                <a:solidFill>
                  <a:srgbClr val="0070C0"/>
                </a:solidFill>
              </a:rPr>
              <a:t>alert and </a:t>
            </a:r>
            <a:r>
              <a:rPr lang="hr-HR" sz="2000" dirty="0" err="1" smtClean="0">
                <a:solidFill>
                  <a:srgbClr val="0070C0"/>
                </a:solidFill>
              </a:rPr>
              <a:t>inforamation</a:t>
            </a:r>
            <a:r>
              <a:rPr lang="hr-HR" sz="2000" dirty="0" smtClean="0">
                <a:solidFill>
                  <a:srgbClr val="0070C0"/>
                </a:solidFill>
              </a:rPr>
              <a:t> </a:t>
            </a:r>
            <a:r>
              <a:rPr lang="hr-HR" sz="2000" dirty="0" err="1" smtClean="0">
                <a:solidFill>
                  <a:srgbClr val="0070C0"/>
                </a:solidFill>
              </a:rPr>
              <a:t>threshold</a:t>
            </a:r>
            <a:endParaRPr lang="en-US" sz="2000" dirty="0">
              <a:solidFill>
                <a:srgbClr val="0070C0"/>
              </a:solidFill>
            </a:endParaRPr>
          </a:p>
        </p:txBody>
      </p:sp>
    </p:spTree>
    <p:extLst>
      <p:ext uri="{BB962C8B-B14F-4D97-AF65-F5344CB8AC3E}">
        <p14:creationId xmlns:p14="http://schemas.microsoft.com/office/powerpoint/2010/main" val="350942727"/>
      </p:ext>
    </p:extLst>
  </p:cSld>
  <p:clrMapOvr>
    <a:masterClrMapping/>
  </p:clrMapOvr>
  <p:transition spd="med">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13.3  </a:t>
            </a:r>
            <a:r>
              <a:rPr lang="en-US" sz="2800" b="1" dirty="0">
                <a:solidFill>
                  <a:schemeClr val="tx2"/>
                </a:solidFill>
                <a:effectLst>
                  <a:glow>
                    <a:srgbClr val="7F7F7F">
                      <a:alpha val="35000"/>
                    </a:srgbClr>
                  </a:glow>
                </a:effectLst>
              </a:rPr>
              <a:t>REPORT ON THE BASIS OF THE INFORMATION AND ALERT THRESHOLD</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51525" y="1425257"/>
            <a:ext cx="8428035" cy="469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2400" b="1" dirty="0">
                <a:solidFill>
                  <a:schemeClr val="tx2"/>
                </a:solidFill>
              </a:rPr>
              <a:t>Detailed data includes the following:</a:t>
            </a:r>
          </a:p>
          <a:p>
            <a:pPr marL="342900" indent="-342900">
              <a:spcBef>
                <a:spcPct val="20000"/>
              </a:spcBef>
              <a:buFont typeface="Arial" charset="0"/>
              <a:buChar char="•"/>
            </a:pPr>
            <a:r>
              <a:rPr lang="en-US" sz="2400" b="1" dirty="0">
                <a:solidFill>
                  <a:schemeClr val="tx2"/>
                </a:solidFill>
              </a:rPr>
              <a:t>data on recorded </a:t>
            </a:r>
            <a:r>
              <a:rPr lang="en-US" sz="2400" b="1" dirty="0" smtClean="0">
                <a:solidFill>
                  <a:schemeClr val="tx2"/>
                </a:solidFill>
              </a:rPr>
              <a:t>overdraft</a:t>
            </a:r>
            <a:endParaRPr lang="hr-HR" sz="2400" b="1" dirty="0" smtClean="0">
              <a:solidFill>
                <a:schemeClr val="tx2"/>
              </a:solidFill>
            </a:endParaRPr>
          </a:p>
          <a:p>
            <a:pPr marL="342900" indent="-342900">
              <a:spcBef>
                <a:spcPct val="20000"/>
              </a:spcBef>
              <a:buFont typeface="Arial" charset="0"/>
              <a:buChar char="•"/>
            </a:pPr>
            <a:endParaRPr lang="hr-HR" sz="2400" b="1" dirty="0">
              <a:solidFill>
                <a:schemeClr val="tx2"/>
              </a:solidFill>
            </a:endParaRPr>
          </a:p>
          <a:p>
            <a:pPr marL="342900" indent="-342900">
              <a:spcBef>
                <a:spcPct val="20000"/>
              </a:spcBef>
              <a:buFont typeface="Arial" charset="0"/>
              <a:buChar char="•"/>
            </a:pPr>
            <a:endParaRPr lang="hr-HR" sz="2400" b="1" dirty="0" smtClean="0">
              <a:solidFill>
                <a:schemeClr val="tx2"/>
              </a:solidFill>
            </a:endParaRPr>
          </a:p>
          <a:p>
            <a:pPr marL="342900" indent="-342900">
              <a:spcBef>
                <a:spcPct val="20000"/>
              </a:spcBef>
              <a:buFont typeface="Arial" charset="0"/>
              <a:buChar char="•"/>
            </a:pPr>
            <a:endParaRPr lang="hr-HR" sz="2400" b="1" dirty="0">
              <a:solidFill>
                <a:schemeClr val="tx2"/>
              </a:solidFill>
            </a:endParaRPr>
          </a:p>
          <a:p>
            <a:pPr>
              <a:spcBef>
                <a:spcPct val="20000"/>
              </a:spcBef>
            </a:pPr>
            <a:endParaRPr lang="hr-HR" sz="2400" b="1" dirty="0">
              <a:solidFill>
                <a:schemeClr val="tx2"/>
              </a:solidFill>
            </a:endParaRPr>
          </a:p>
          <a:p>
            <a:pPr marL="342900" indent="-342900">
              <a:spcBef>
                <a:spcPct val="20000"/>
              </a:spcBef>
              <a:buFont typeface="Arial" charset="0"/>
              <a:buChar char="•"/>
            </a:pPr>
            <a:r>
              <a:rPr lang="en-US" sz="2400" b="1" dirty="0" smtClean="0">
                <a:solidFill>
                  <a:schemeClr val="tx2"/>
                </a:solidFill>
              </a:rPr>
              <a:t>forecast </a:t>
            </a:r>
            <a:r>
              <a:rPr lang="en-US" sz="2400" b="1" dirty="0">
                <a:solidFill>
                  <a:schemeClr val="tx2"/>
                </a:solidFill>
              </a:rPr>
              <a:t>for the following afternoon / day (days</a:t>
            </a:r>
            <a:r>
              <a:rPr lang="en-US" sz="2400" b="1" dirty="0" smtClean="0">
                <a:solidFill>
                  <a:schemeClr val="tx2"/>
                </a:solidFill>
              </a:rPr>
              <a:t>):</a:t>
            </a:r>
            <a:endParaRPr lang="hr-HR" sz="2400" b="1" dirty="0" smtClean="0">
              <a:solidFill>
                <a:schemeClr val="tx2"/>
              </a:solidFill>
            </a:endParaRPr>
          </a:p>
          <a:p>
            <a:pPr marL="742950" lvl="1" indent="-285750">
              <a:spcBef>
                <a:spcPct val="20000"/>
              </a:spcBef>
              <a:buFont typeface="Arial" charset="0"/>
              <a:buChar char="–"/>
            </a:pPr>
            <a:r>
              <a:rPr lang="en-US" sz="2000" dirty="0">
                <a:solidFill>
                  <a:srgbClr val="0070C0"/>
                </a:solidFill>
              </a:rPr>
              <a:t>geographic area where the </a:t>
            </a:r>
            <a:r>
              <a:rPr lang="hr-HR" sz="2000" dirty="0" smtClean="0">
                <a:solidFill>
                  <a:srgbClr val="0070C0"/>
                </a:solidFill>
              </a:rPr>
              <a:t>alert and information </a:t>
            </a:r>
            <a:r>
              <a:rPr lang="hr-HR" sz="2000" dirty="0" err="1" smtClean="0">
                <a:solidFill>
                  <a:srgbClr val="0070C0"/>
                </a:solidFill>
              </a:rPr>
              <a:t>threshold</a:t>
            </a:r>
            <a:r>
              <a:rPr lang="hr-HR" sz="2000" dirty="0" smtClean="0">
                <a:solidFill>
                  <a:srgbClr val="0070C0"/>
                </a:solidFill>
              </a:rPr>
              <a:t> </a:t>
            </a:r>
            <a:r>
              <a:rPr lang="en-US" sz="2000" dirty="0" smtClean="0">
                <a:solidFill>
                  <a:srgbClr val="0070C0"/>
                </a:solidFill>
              </a:rPr>
              <a:t>is </a:t>
            </a:r>
            <a:r>
              <a:rPr lang="en-US" sz="2000" dirty="0">
                <a:solidFill>
                  <a:srgbClr val="0070C0"/>
                </a:solidFill>
              </a:rPr>
              <a:t>exceeded,</a:t>
            </a:r>
          </a:p>
          <a:p>
            <a:pPr marL="742950" lvl="1" indent="-285750">
              <a:spcBef>
                <a:spcPct val="20000"/>
              </a:spcBef>
              <a:buFont typeface="Arial" charset="0"/>
              <a:buChar char="–"/>
            </a:pPr>
            <a:r>
              <a:rPr lang="en-US" sz="2000" dirty="0">
                <a:solidFill>
                  <a:srgbClr val="0070C0"/>
                </a:solidFill>
              </a:rPr>
              <a:t>expected changes in pollution (improvement, stabilization or deterioration), together with the reasons for such changes;</a:t>
            </a:r>
            <a:endParaRPr lang="en-US" sz="2400" b="1" dirty="0">
              <a:solidFill>
                <a:schemeClr val="tx2"/>
              </a:solidFill>
            </a:endParaRPr>
          </a:p>
          <a:p>
            <a:pPr>
              <a:spcBef>
                <a:spcPct val="20000"/>
              </a:spcBef>
            </a:pPr>
            <a:endParaRPr lang="hr-HR" sz="2400" b="1" dirty="0">
              <a:solidFill>
                <a:schemeClr val="tx2"/>
              </a:solidFill>
            </a:endParaRPr>
          </a:p>
          <a:p>
            <a:pPr marL="342900" indent="-342900">
              <a:spcBef>
                <a:spcPct val="20000"/>
              </a:spcBef>
              <a:buFont typeface="Arial" charset="0"/>
              <a:buChar char="•"/>
            </a:pPr>
            <a:endParaRPr lang="hr-HR" sz="2400" b="1" dirty="0" smtClean="0">
              <a:solidFill>
                <a:schemeClr val="tx2"/>
              </a:solidFill>
            </a:endParaRPr>
          </a:p>
          <a:p>
            <a:pPr marL="342900" indent="-342900">
              <a:spcBef>
                <a:spcPct val="20000"/>
              </a:spcBef>
              <a:buFont typeface="Arial" charset="0"/>
              <a:buChar char="•"/>
            </a:pPr>
            <a:endParaRPr lang="hr-HR" sz="2400" b="1" dirty="0">
              <a:solidFill>
                <a:schemeClr val="tx2"/>
              </a:solidFill>
            </a:endParaRPr>
          </a:p>
          <a:p>
            <a:pPr marL="342900" indent="-342900">
              <a:spcBef>
                <a:spcPct val="20000"/>
              </a:spcBef>
              <a:buFont typeface="Arial" charset="0"/>
              <a:buChar char="•"/>
            </a:pPr>
            <a:endParaRPr lang="hr-HR" sz="2400" b="1" dirty="0" smtClean="0">
              <a:solidFill>
                <a:schemeClr val="tx2"/>
              </a:solidFill>
            </a:endParaRPr>
          </a:p>
          <a:p>
            <a:pPr marL="342900" indent="-342900">
              <a:spcBef>
                <a:spcPct val="20000"/>
              </a:spcBef>
              <a:buFont typeface="Arial" charset="0"/>
              <a:buChar char="•"/>
            </a:pPr>
            <a:endParaRPr lang="hr-HR" sz="2400" b="1" dirty="0">
              <a:solidFill>
                <a:schemeClr val="tx2"/>
              </a:solidFill>
            </a:endParaRPr>
          </a:p>
          <a:p>
            <a:pPr marL="342900" indent="-342900">
              <a:spcBef>
                <a:spcPct val="20000"/>
              </a:spcBef>
              <a:buFont typeface="Arial" charset="0"/>
              <a:buChar char="•"/>
            </a:pPr>
            <a:endParaRPr lang="hr-HR" sz="2400" b="1" dirty="0" smtClean="0">
              <a:solidFill>
                <a:schemeClr val="tx2"/>
              </a:solidFill>
            </a:endParaRPr>
          </a:p>
          <a:p>
            <a:pPr>
              <a:spcBef>
                <a:spcPct val="20000"/>
              </a:spcBef>
            </a:pPr>
            <a:endParaRPr lang="hr-HR" sz="2000" dirty="0">
              <a:solidFill>
                <a:srgbClr val="0070C0"/>
              </a:solidFill>
            </a:endParaRPr>
          </a:p>
          <a:p>
            <a:pPr marL="342900" indent="-342900">
              <a:spcBef>
                <a:spcPct val="20000"/>
              </a:spcBef>
              <a:buFont typeface="Arial" charset="0"/>
              <a:buChar char="•"/>
            </a:pP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
        <p:nvSpPr>
          <p:cNvPr id="2" name="Rectangle 1"/>
          <p:cNvSpPr/>
          <p:nvPr/>
        </p:nvSpPr>
        <p:spPr>
          <a:xfrm>
            <a:off x="308639" y="2292764"/>
            <a:ext cx="8513805" cy="1815882"/>
          </a:xfrm>
          <a:prstGeom prst="rect">
            <a:avLst/>
          </a:prstGeom>
        </p:spPr>
        <p:txBody>
          <a:bodyPr wrap="square">
            <a:spAutoFit/>
          </a:bodyPr>
          <a:lstStyle/>
          <a:p>
            <a:pPr marL="742950" lvl="1" indent="-285750">
              <a:spcBef>
                <a:spcPct val="20000"/>
              </a:spcBef>
              <a:buFont typeface="Arial" charset="0"/>
              <a:buChar char="–"/>
            </a:pPr>
            <a:r>
              <a:rPr lang="en-US" sz="2000" dirty="0">
                <a:solidFill>
                  <a:srgbClr val="0070C0"/>
                </a:solidFill>
              </a:rPr>
              <a:t>place or area of </a:t>
            </a:r>
            <a:r>
              <a:rPr lang="hr-HR" sz="2000" dirty="0" err="1" smtClean="0">
                <a:solidFill>
                  <a:srgbClr val="0070C0"/>
                </a:solidFill>
              </a:rPr>
              <a:t>exceeding</a:t>
            </a:r>
            <a:endParaRPr lang="hr-HR" sz="2000" dirty="0" smtClean="0">
              <a:solidFill>
                <a:srgbClr val="0070C0"/>
              </a:solidFill>
            </a:endParaRPr>
          </a:p>
          <a:p>
            <a:pPr marL="742950" lvl="1" indent="-285750">
              <a:spcBef>
                <a:spcPct val="20000"/>
              </a:spcBef>
              <a:buFont typeface="Arial" charset="0"/>
              <a:buChar char="–"/>
            </a:pPr>
            <a:r>
              <a:rPr lang="en-US" sz="2000" dirty="0" smtClean="0">
                <a:solidFill>
                  <a:srgbClr val="0070C0"/>
                </a:solidFill>
              </a:rPr>
              <a:t>the type</a:t>
            </a:r>
            <a:r>
              <a:rPr lang="hr-HR" sz="2000" dirty="0" smtClean="0">
                <a:solidFill>
                  <a:srgbClr val="0070C0"/>
                </a:solidFill>
              </a:rPr>
              <a:t> </a:t>
            </a:r>
            <a:r>
              <a:rPr lang="hr-HR" sz="2000" dirty="0" err="1" smtClean="0">
                <a:solidFill>
                  <a:srgbClr val="0070C0"/>
                </a:solidFill>
              </a:rPr>
              <a:t>of</a:t>
            </a:r>
            <a:r>
              <a:rPr lang="hr-HR" sz="2000" dirty="0" smtClean="0">
                <a:solidFill>
                  <a:srgbClr val="0070C0"/>
                </a:solidFill>
              </a:rPr>
              <a:t> </a:t>
            </a:r>
            <a:r>
              <a:rPr lang="hr-HR" sz="2000" dirty="0" err="1" smtClean="0">
                <a:solidFill>
                  <a:srgbClr val="0070C0"/>
                </a:solidFill>
              </a:rPr>
              <a:t>threshod</a:t>
            </a:r>
            <a:r>
              <a:rPr lang="hr-HR" sz="2000" dirty="0" smtClean="0">
                <a:solidFill>
                  <a:srgbClr val="0070C0"/>
                </a:solidFill>
              </a:rPr>
              <a:t> </a:t>
            </a:r>
            <a:r>
              <a:rPr lang="hr-HR" sz="2000" dirty="0" err="1" smtClean="0">
                <a:solidFill>
                  <a:srgbClr val="0070C0"/>
                </a:solidFill>
              </a:rPr>
              <a:t>being</a:t>
            </a:r>
            <a:r>
              <a:rPr lang="hr-HR" sz="2000" dirty="0" smtClean="0">
                <a:solidFill>
                  <a:srgbClr val="0070C0"/>
                </a:solidFill>
              </a:rPr>
              <a:t> </a:t>
            </a:r>
            <a:r>
              <a:rPr lang="en-US" sz="2000" dirty="0" smtClean="0">
                <a:solidFill>
                  <a:srgbClr val="0070C0"/>
                </a:solidFill>
              </a:rPr>
              <a:t>exceeded</a:t>
            </a:r>
            <a:endParaRPr lang="hr-HR" sz="2000" dirty="0" smtClean="0">
              <a:solidFill>
                <a:srgbClr val="0070C0"/>
              </a:solidFill>
            </a:endParaRPr>
          </a:p>
          <a:p>
            <a:pPr marL="742950" lvl="1" indent="-285750">
              <a:spcBef>
                <a:spcPct val="20000"/>
              </a:spcBef>
              <a:buFont typeface="Arial" charset="0"/>
              <a:buChar char="–"/>
            </a:pPr>
            <a:r>
              <a:rPr lang="en-US" sz="2000" dirty="0" smtClean="0">
                <a:solidFill>
                  <a:srgbClr val="0070C0"/>
                </a:solidFill>
              </a:rPr>
              <a:t>start </a:t>
            </a:r>
            <a:r>
              <a:rPr lang="en-US" sz="2000" dirty="0">
                <a:solidFill>
                  <a:srgbClr val="0070C0"/>
                </a:solidFill>
              </a:rPr>
              <a:t>time and duration of </a:t>
            </a:r>
            <a:r>
              <a:rPr lang="hr-HR" sz="2000" dirty="0" err="1" smtClean="0">
                <a:solidFill>
                  <a:srgbClr val="0070C0"/>
                </a:solidFill>
              </a:rPr>
              <a:t>exceeding</a:t>
            </a:r>
            <a:endParaRPr lang="hr-HR" sz="2000" dirty="0" smtClean="0">
              <a:solidFill>
                <a:srgbClr val="0070C0"/>
              </a:solidFill>
            </a:endParaRPr>
          </a:p>
          <a:p>
            <a:pPr marL="742950" lvl="1" indent="-285750">
              <a:spcBef>
                <a:spcPct val="20000"/>
              </a:spcBef>
              <a:buFont typeface="Arial" charset="0"/>
              <a:buChar char="–"/>
            </a:pPr>
            <a:r>
              <a:rPr lang="en-US" sz="2000" dirty="0" smtClean="0">
                <a:solidFill>
                  <a:srgbClr val="0070C0"/>
                </a:solidFill>
              </a:rPr>
              <a:t>the </a:t>
            </a:r>
            <a:r>
              <a:rPr lang="en-US" sz="2000" dirty="0">
                <a:solidFill>
                  <a:srgbClr val="0070C0"/>
                </a:solidFill>
              </a:rPr>
              <a:t>highest one-hour concentration and, in the case of ground-level ozone, the highest ozone average concentration;</a:t>
            </a:r>
          </a:p>
        </p:txBody>
      </p:sp>
    </p:spTree>
    <p:extLst>
      <p:ext uri="{BB962C8B-B14F-4D97-AF65-F5344CB8AC3E}">
        <p14:creationId xmlns:p14="http://schemas.microsoft.com/office/powerpoint/2010/main" val="3862800727"/>
      </p:ext>
    </p:extLst>
  </p:cSld>
  <p:clrMapOvr>
    <a:masterClrMapping/>
  </p:clrMapOvr>
  <p:transition spd="med">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13.3  </a:t>
            </a:r>
            <a:r>
              <a:rPr lang="en-US" sz="2800" b="1" dirty="0">
                <a:solidFill>
                  <a:schemeClr val="tx2"/>
                </a:solidFill>
                <a:effectLst>
                  <a:glow>
                    <a:srgbClr val="7F7F7F">
                      <a:alpha val="35000"/>
                    </a:srgbClr>
                  </a:glow>
                </a:effectLst>
              </a:rPr>
              <a:t>REPORT ON THE BASIS OF THE INFORMATION AND ALERT THRESHOLD</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51525" y="1425257"/>
            <a:ext cx="8428035" cy="469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2400" b="1" dirty="0">
                <a:solidFill>
                  <a:schemeClr val="tx2"/>
                </a:solidFill>
              </a:rPr>
              <a:t>Detailed data (continued):</a:t>
            </a:r>
          </a:p>
          <a:p>
            <a:pPr marL="342900" indent="-342900">
              <a:spcBef>
                <a:spcPct val="20000"/>
              </a:spcBef>
              <a:buFont typeface="Arial" panose="020B0604020202020204" pitchFamily="34" charset="0"/>
              <a:buChar char="•"/>
            </a:pPr>
            <a:r>
              <a:rPr lang="en-US" sz="2400" b="1" dirty="0">
                <a:solidFill>
                  <a:schemeClr val="tx2"/>
                </a:solidFill>
              </a:rPr>
              <a:t>population data that is exposed, possible effects on health and recommended behavior:</a:t>
            </a:r>
            <a:endParaRPr lang="hr-HR" sz="2400" b="1" dirty="0">
              <a:solidFill>
                <a:schemeClr val="tx2"/>
              </a:solidFill>
            </a:endParaRPr>
          </a:p>
          <a:p>
            <a:pPr marL="742950" lvl="1" indent="-285750">
              <a:spcBef>
                <a:spcPct val="20000"/>
              </a:spcBef>
              <a:buFont typeface="Arial" charset="0"/>
              <a:buChar char="–"/>
            </a:pPr>
            <a:r>
              <a:rPr lang="en-US" sz="2000" dirty="0">
                <a:solidFill>
                  <a:srgbClr val="0070C0"/>
                </a:solidFill>
              </a:rPr>
              <a:t>data on affected </a:t>
            </a:r>
            <a:r>
              <a:rPr lang="en-US" sz="2000" dirty="0" smtClean="0">
                <a:solidFill>
                  <a:srgbClr val="0070C0"/>
                </a:solidFill>
              </a:rPr>
              <a:t>population </a:t>
            </a:r>
            <a:r>
              <a:rPr lang="en-US" sz="2000" dirty="0">
                <a:solidFill>
                  <a:srgbClr val="0070C0"/>
                </a:solidFill>
              </a:rPr>
              <a:t>groups,</a:t>
            </a:r>
          </a:p>
          <a:p>
            <a:pPr marL="742950" lvl="1" indent="-285750">
              <a:spcBef>
                <a:spcPct val="20000"/>
              </a:spcBef>
              <a:buFont typeface="Arial" charset="0"/>
              <a:buChar char="–"/>
            </a:pPr>
            <a:r>
              <a:rPr lang="en-US" sz="2000" dirty="0">
                <a:solidFill>
                  <a:srgbClr val="0070C0"/>
                </a:solidFill>
              </a:rPr>
              <a:t>description of possible symptoms,</a:t>
            </a:r>
          </a:p>
          <a:p>
            <a:pPr marL="742950" lvl="1" indent="-285750">
              <a:spcBef>
                <a:spcPct val="20000"/>
              </a:spcBef>
              <a:buFont typeface="Arial" charset="0"/>
              <a:buChar char="–"/>
            </a:pPr>
            <a:r>
              <a:rPr lang="en-US" sz="2000" dirty="0">
                <a:solidFill>
                  <a:srgbClr val="0070C0"/>
                </a:solidFill>
              </a:rPr>
              <a:t>the recommended precautionary measures that the exposed population should undertake,</a:t>
            </a:r>
          </a:p>
          <a:p>
            <a:pPr marL="742950" lvl="1" indent="-285750">
              <a:spcBef>
                <a:spcPct val="20000"/>
              </a:spcBef>
              <a:buFont typeface="Arial" charset="0"/>
              <a:buChar char="–"/>
            </a:pPr>
            <a:r>
              <a:rPr lang="en-US" sz="2000" dirty="0">
                <a:solidFill>
                  <a:srgbClr val="0070C0"/>
                </a:solidFill>
              </a:rPr>
              <a:t>where to find further information</a:t>
            </a:r>
            <a:r>
              <a:rPr lang="en-US" sz="2000" dirty="0" smtClean="0">
                <a:solidFill>
                  <a:srgbClr val="0070C0"/>
                </a:solidFill>
              </a:rPr>
              <a:t>;</a:t>
            </a:r>
            <a:endParaRPr lang="hr-HR" sz="2400" b="1" dirty="0">
              <a:solidFill>
                <a:schemeClr val="tx2"/>
              </a:solidFill>
            </a:endParaRPr>
          </a:p>
          <a:p>
            <a:pPr marL="342900" indent="-342900">
              <a:spcBef>
                <a:spcPct val="20000"/>
              </a:spcBef>
              <a:buFont typeface="Arial" charset="0"/>
              <a:buChar char="•"/>
            </a:pPr>
            <a:r>
              <a:rPr lang="en-US" sz="2400" b="1" dirty="0">
                <a:solidFill>
                  <a:schemeClr val="tx2"/>
                </a:solidFill>
              </a:rPr>
              <a:t>data on preventive procedures for pollution reduction and / or exposure to pollutants: guidance of the sector with major sources of pollution; </a:t>
            </a:r>
            <a:r>
              <a:rPr lang="hr-HR" sz="2400" b="1" dirty="0" smtClean="0">
                <a:solidFill>
                  <a:schemeClr val="tx2"/>
                </a:solidFill>
              </a:rPr>
              <a:t>r</a:t>
            </a:r>
            <a:r>
              <a:rPr lang="en-US" sz="2400" b="1" dirty="0" err="1" smtClean="0">
                <a:solidFill>
                  <a:schemeClr val="tx2"/>
                </a:solidFill>
              </a:rPr>
              <a:t>ecommendations</a:t>
            </a:r>
            <a:r>
              <a:rPr lang="en-US" sz="2400" b="1" dirty="0" smtClean="0">
                <a:solidFill>
                  <a:schemeClr val="tx2"/>
                </a:solidFill>
              </a:rPr>
              <a:t> </a:t>
            </a:r>
            <a:r>
              <a:rPr lang="en-US" sz="2400" b="1" dirty="0">
                <a:solidFill>
                  <a:schemeClr val="tx2"/>
                </a:solidFill>
              </a:rPr>
              <a:t>for emission reduction procedures.</a:t>
            </a:r>
            <a:endParaRPr lang="hr-HR" sz="2400" b="1" dirty="0" smtClean="0">
              <a:solidFill>
                <a:schemeClr val="tx2"/>
              </a:solidFill>
            </a:endParaRPr>
          </a:p>
          <a:p>
            <a:pPr marL="342900" indent="-342900">
              <a:spcBef>
                <a:spcPct val="20000"/>
              </a:spcBef>
              <a:buFont typeface="Arial" charset="0"/>
              <a:buChar char="•"/>
            </a:pPr>
            <a:endParaRPr lang="hr-HR" sz="2400" b="1" dirty="0">
              <a:solidFill>
                <a:schemeClr val="tx2"/>
              </a:solidFill>
            </a:endParaRPr>
          </a:p>
          <a:p>
            <a:pPr marL="342900" indent="-342900">
              <a:spcBef>
                <a:spcPct val="20000"/>
              </a:spcBef>
              <a:buFont typeface="Arial" charset="0"/>
              <a:buChar char="•"/>
            </a:pPr>
            <a:endParaRPr lang="hr-HR" sz="2400" b="1" dirty="0" smtClean="0">
              <a:solidFill>
                <a:schemeClr val="tx2"/>
              </a:solidFill>
            </a:endParaRPr>
          </a:p>
          <a:p>
            <a:pPr marL="342900" indent="-342900">
              <a:spcBef>
                <a:spcPct val="20000"/>
              </a:spcBef>
              <a:buFont typeface="Arial" charset="0"/>
              <a:buChar char="•"/>
            </a:pPr>
            <a:endParaRPr lang="hr-HR" sz="2400" b="1" dirty="0">
              <a:solidFill>
                <a:schemeClr val="tx2"/>
              </a:solidFill>
            </a:endParaRPr>
          </a:p>
          <a:p>
            <a:pPr marL="342900" indent="-342900">
              <a:spcBef>
                <a:spcPct val="20000"/>
              </a:spcBef>
              <a:buFont typeface="Arial" charset="0"/>
              <a:buChar char="•"/>
            </a:pPr>
            <a:endParaRPr lang="hr-HR" sz="2400" b="1" dirty="0" smtClean="0">
              <a:solidFill>
                <a:schemeClr val="tx2"/>
              </a:solidFill>
            </a:endParaRPr>
          </a:p>
          <a:p>
            <a:pPr>
              <a:spcBef>
                <a:spcPct val="20000"/>
              </a:spcBef>
            </a:pPr>
            <a:endParaRPr lang="hr-HR" sz="2000" dirty="0">
              <a:solidFill>
                <a:srgbClr val="0070C0"/>
              </a:solidFill>
            </a:endParaRPr>
          </a:p>
          <a:p>
            <a:pPr marL="342900" indent="-342900">
              <a:spcBef>
                <a:spcPct val="20000"/>
              </a:spcBef>
              <a:buFont typeface="Arial" charset="0"/>
              <a:buChar char="•"/>
            </a:pP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581486607"/>
      </p:ext>
    </p:extLst>
  </p:cSld>
  <p:clrMapOvr>
    <a:masterClrMapping/>
  </p:clrMapOvr>
  <p:transition spd="med">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13.3  </a:t>
            </a:r>
            <a:r>
              <a:rPr lang="en-US" sz="2800" b="1" dirty="0">
                <a:solidFill>
                  <a:schemeClr val="tx2"/>
                </a:solidFill>
                <a:effectLst>
                  <a:glow>
                    <a:srgbClr val="7F7F7F">
                      <a:alpha val="35000"/>
                    </a:srgbClr>
                  </a:glow>
                </a:effectLst>
              </a:rPr>
              <a:t>REPORT ON THE BASIS OF </a:t>
            </a:r>
            <a:r>
              <a:rPr lang="hr-HR" sz="2800" b="1" dirty="0">
                <a:solidFill>
                  <a:schemeClr val="tx2"/>
                </a:solidFill>
                <a:effectLst>
                  <a:glow>
                    <a:srgbClr val="7F7F7F">
                      <a:alpha val="35000"/>
                    </a:srgbClr>
                  </a:glow>
                </a:effectLst>
              </a:rPr>
              <a:t>THE INFORMATION</a:t>
            </a:r>
            <a:r>
              <a:rPr lang="en-US" sz="2800" b="1" dirty="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AND ALERT THRESHOLD</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51525" y="1425257"/>
            <a:ext cx="8428035" cy="469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panose="020B0604020202020204" pitchFamily="34" charset="0"/>
              <a:buChar char="•"/>
            </a:pPr>
            <a:r>
              <a:rPr lang="en-US" sz="2400" b="1" dirty="0" smtClean="0">
                <a:solidFill>
                  <a:schemeClr val="tx2"/>
                </a:solidFill>
              </a:rPr>
              <a:t>Specific </a:t>
            </a:r>
            <a:r>
              <a:rPr lang="en-US" sz="2400" b="1" dirty="0">
                <a:solidFill>
                  <a:schemeClr val="tx2"/>
                </a:solidFill>
              </a:rPr>
              <a:t>measures for human  health and environment protection in case of exceeding the alert and information threshold:</a:t>
            </a:r>
          </a:p>
          <a:p>
            <a:pPr lvl="1">
              <a:spcBef>
                <a:spcPct val="20000"/>
              </a:spcBef>
            </a:pPr>
            <a:r>
              <a:rPr lang="en-US" sz="2000" dirty="0">
                <a:solidFill>
                  <a:srgbClr val="0070C0"/>
                </a:solidFill>
              </a:rPr>
              <a:t>Warnings and </a:t>
            </a:r>
            <a:r>
              <a:rPr lang="hr-HR" sz="2000" dirty="0" err="1" smtClean="0">
                <a:solidFill>
                  <a:srgbClr val="0070C0"/>
                </a:solidFill>
              </a:rPr>
              <a:t>advices</a:t>
            </a:r>
            <a:r>
              <a:rPr lang="en-US" sz="2000" dirty="0" smtClean="0">
                <a:solidFill>
                  <a:srgbClr val="0070C0"/>
                </a:solidFill>
              </a:rPr>
              <a:t> </a:t>
            </a:r>
            <a:r>
              <a:rPr lang="en-US" sz="2000" dirty="0">
                <a:solidFill>
                  <a:srgbClr val="0070C0"/>
                </a:solidFill>
              </a:rPr>
              <a:t>to the population:</a:t>
            </a:r>
          </a:p>
          <a:p>
            <a:pPr marL="742950" lvl="1" indent="-285750">
              <a:spcBef>
                <a:spcPct val="20000"/>
              </a:spcBef>
              <a:buFont typeface="Arial" charset="0"/>
              <a:buChar char="–"/>
            </a:pPr>
            <a:r>
              <a:rPr lang="hr-HR" sz="2000" dirty="0" smtClean="0">
                <a:solidFill>
                  <a:srgbClr val="0070C0"/>
                </a:solidFill>
              </a:rPr>
              <a:t>i</a:t>
            </a:r>
            <a:r>
              <a:rPr lang="en-US" sz="2000" dirty="0" err="1" smtClean="0">
                <a:solidFill>
                  <a:srgbClr val="0070C0"/>
                </a:solidFill>
              </a:rPr>
              <a:t>nvite</a:t>
            </a:r>
            <a:r>
              <a:rPr lang="en-US" sz="2000" dirty="0" smtClean="0">
                <a:solidFill>
                  <a:srgbClr val="0070C0"/>
                </a:solidFill>
              </a:rPr>
              <a:t> </a:t>
            </a:r>
            <a:r>
              <a:rPr lang="en-US" sz="2000" dirty="0">
                <a:solidFill>
                  <a:srgbClr val="0070C0"/>
                </a:solidFill>
              </a:rPr>
              <a:t>the population to take care that their behavior and activities would not contribute to air pollution further and endanger the affected populations groups </a:t>
            </a:r>
            <a:endParaRPr lang="hr-HR" sz="2000" dirty="0" smtClean="0">
              <a:solidFill>
                <a:srgbClr val="0070C0"/>
              </a:solidFill>
            </a:endParaRPr>
          </a:p>
          <a:p>
            <a:pPr marL="742950" lvl="1" indent="-285750">
              <a:spcBef>
                <a:spcPct val="20000"/>
              </a:spcBef>
              <a:buFont typeface="Arial" charset="0"/>
              <a:buChar char="–"/>
            </a:pPr>
            <a:r>
              <a:rPr lang="hr-HR" sz="2000" dirty="0" smtClean="0">
                <a:solidFill>
                  <a:srgbClr val="0070C0"/>
                </a:solidFill>
              </a:rPr>
              <a:t>r</a:t>
            </a:r>
            <a:r>
              <a:rPr lang="en-US" sz="2000" dirty="0" err="1" smtClean="0">
                <a:solidFill>
                  <a:srgbClr val="0070C0"/>
                </a:solidFill>
              </a:rPr>
              <a:t>ecommend</a:t>
            </a:r>
            <a:r>
              <a:rPr lang="en-US" sz="2000" dirty="0" smtClean="0">
                <a:solidFill>
                  <a:srgbClr val="0070C0"/>
                </a:solidFill>
              </a:rPr>
              <a:t> </a:t>
            </a:r>
            <a:r>
              <a:rPr lang="en-US" sz="2000" dirty="0">
                <a:solidFill>
                  <a:srgbClr val="0070C0"/>
                </a:solidFill>
              </a:rPr>
              <a:t>that fossil fuels are not used for heating rooms, especially those without efficient exhaust fumes,</a:t>
            </a:r>
          </a:p>
          <a:p>
            <a:pPr marL="742950" lvl="1" indent="-285750">
              <a:spcBef>
                <a:spcPct val="20000"/>
              </a:spcBef>
              <a:buFont typeface="Arial" charset="0"/>
              <a:buChar char="–"/>
            </a:pPr>
            <a:r>
              <a:rPr lang="en-US" sz="2000" dirty="0" smtClean="0">
                <a:solidFill>
                  <a:srgbClr val="0070C0"/>
                </a:solidFill>
              </a:rPr>
              <a:t>for </a:t>
            </a:r>
            <a:r>
              <a:rPr lang="en-US" sz="2000" dirty="0">
                <a:solidFill>
                  <a:srgbClr val="0070C0"/>
                </a:solidFill>
              </a:rPr>
              <a:t>cooking use wherever possible electric cookers and ovens instead of gas stoves and solid fuel stoves,</a:t>
            </a:r>
          </a:p>
          <a:p>
            <a:pPr marL="742950" lvl="1" indent="-285750">
              <a:spcBef>
                <a:spcPct val="20000"/>
              </a:spcBef>
              <a:buFont typeface="Arial" charset="0"/>
              <a:buChar char="–"/>
            </a:pPr>
            <a:r>
              <a:rPr lang="en-US" sz="2000" dirty="0" smtClean="0">
                <a:solidFill>
                  <a:srgbClr val="0070C0"/>
                </a:solidFill>
              </a:rPr>
              <a:t>do </a:t>
            </a:r>
            <a:r>
              <a:rPr lang="en-US" sz="2000" dirty="0">
                <a:solidFill>
                  <a:srgbClr val="0070C0"/>
                </a:solidFill>
              </a:rPr>
              <a:t>not smoke in the living and </a:t>
            </a:r>
            <a:r>
              <a:rPr lang="en-US" sz="2000" dirty="0" smtClean="0">
                <a:solidFill>
                  <a:srgbClr val="0070C0"/>
                </a:solidFill>
              </a:rPr>
              <a:t>working areas</a:t>
            </a:r>
            <a:endParaRPr lang="hr-HR" sz="2400" b="1" dirty="0" smtClean="0">
              <a:solidFill>
                <a:schemeClr val="tx2"/>
              </a:solidFill>
            </a:endParaRPr>
          </a:p>
          <a:p>
            <a:pPr marL="342900" indent="-342900">
              <a:spcBef>
                <a:spcPct val="20000"/>
              </a:spcBef>
              <a:buFont typeface="Arial" charset="0"/>
              <a:buChar char="•"/>
            </a:pPr>
            <a:endParaRPr lang="hr-HR" sz="2400" b="1" dirty="0" smtClean="0">
              <a:solidFill>
                <a:schemeClr val="tx2"/>
              </a:solidFill>
            </a:endParaRPr>
          </a:p>
          <a:p>
            <a:pPr marL="342900" indent="-342900">
              <a:spcBef>
                <a:spcPct val="20000"/>
              </a:spcBef>
              <a:buFont typeface="Arial" charset="0"/>
              <a:buChar char="•"/>
            </a:pPr>
            <a:endParaRPr lang="hr-HR" sz="2400" b="1" dirty="0" smtClean="0">
              <a:solidFill>
                <a:schemeClr val="tx2"/>
              </a:solidFill>
            </a:endParaRPr>
          </a:p>
          <a:p>
            <a:pPr marL="342900" indent="-342900">
              <a:spcBef>
                <a:spcPct val="20000"/>
              </a:spcBef>
              <a:buFont typeface="Arial" charset="0"/>
              <a:buChar char="•"/>
            </a:pPr>
            <a:endParaRPr lang="hr-HR" sz="2400" b="1" dirty="0">
              <a:solidFill>
                <a:schemeClr val="tx2"/>
              </a:solidFill>
            </a:endParaRPr>
          </a:p>
          <a:p>
            <a:pPr marL="342900" indent="-342900">
              <a:spcBef>
                <a:spcPct val="20000"/>
              </a:spcBef>
              <a:buFont typeface="Arial" charset="0"/>
              <a:buChar char="•"/>
            </a:pPr>
            <a:endParaRPr lang="hr-HR" sz="2400" b="1" dirty="0" smtClean="0">
              <a:solidFill>
                <a:schemeClr val="tx2"/>
              </a:solidFill>
            </a:endParaRPr>
          </a:p>
          <a:p>
            <a:pPr>
              <a:spcBef>
                <a:spcPct val="20000"/>
              </a:spcBef>
            </a:pPr>
            <a:endParaRPr lang="hr-HR" sz="2000" dirty="0">
              <a:solidFill>
                <a:srgbClr val="0070C0"/>
              </a:solidFill>
            </a:endParaRPr>
          </a:p>
          <a:p>
            <a:pPr marL="342900" indent="-342900">
              <a:spcBef>
                <a:spcPct val="20000"/>
              </a:spcBef>
              <a:buFont typeface="Arial" charset="0"/>
              <a:buChar char="•"/>
            </a:pP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2861121505"/>
      </p:ext>
    </p:extLst>
  </p:cSld>
  <p:clrMapOvr>
    <a:masterClrMapping/>
  </p:clrMapOvr>
  <p:transition spd="med">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13.3  </a:t>
            </a:r>
            <a:r>
              <a:rPr lang="en-US" sz="2800" b="1" dirty="0">
                <a:solidFill>
                  <a:schemeClr val="tx2"/>
                </a:solidFill>
                <a:effectLst>
                  <a:glow>
                    <a:srgbClr val="7F7F7F">
                      <a:alpha val="35000"/>
                    </a:srgbClr>
                  </a:glow>
                </a:effectLst>
              </a:rPr>
              <a:t>REPORT ON THE BASIS OF </a:t>
            </a:r>
            <a:r>
              <a:rPr lang="hr-HR" sz="2800" b="1" dirty="0">
                <a:solidFill>
                  <a:schemeClr val="tx2"/>
                </a:solidFill>
                <a:effectLst>
                  <a:glow>
                    <a:srgbClr val="7F7F7F">
                      <a:alpha val="35000"/>
                    </a:srgbClr>
                  </a:glow>
                </a:effectLst>
              </a:rPr>
              <a:t>THE INFORMATION</a:t>
            </a:r>
            <a:r>
              <a:rPr lang="en-US" sz="2800" b="1" dirty="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AND ALERT THRESHOLD</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51525" y="1425257"/>
            <a:ext cx="8428035" cy="469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en-US" sz="2000" dirty="0" smtClean="0">
                <a:solidFill>
                  <a:srgbClr val="0070C0"/>
                </a:solidFill>
              </a:rPr>
              <a:t>Warnings </a:t>
            </a:r>
            <a:r>
              <a:rPr lang="en-US" sz="2000" dirty="0">
                <a:solidFill>
                  <a:srgbClr val="0070C0"/>
                </a:solidFill>
              </a:rPr>
              <a:t>and </a:t>
            </a:r>
            <a:r>
              <a:rPr lang="hr-HR" sz="2000" dirty="0" err="1" smtClean="0">
                <a:solidFill>
                  <a:srgbClr val="0070C0"/>
                </a:solidFill>
              </a:rPr>
              <a:t>advices</a:t>
            </a:r>
            <a:r>
              <a:rPr lang="en-US" sz="2000" dirty="0" smtClean="0">
                <a:solidFill>
                  <a:srgbClr val="0070C0"/>
                </a:solidFill>
              </a:rPr>
              <a:t> </a:t>
            </a:r>
            <a:r>
              <a:rPr lang="en-US" sz="2000" dirty="0">
                <a:solidFill>
                  <a:srgbClr val="0070C0"/>
                </a:solidFill>
              </a:rPr>
              <a:t>to the </a:t>
            </a:r>
            <a:r>
              <a:rPr lang="en-US" sz="2000" dirty="0" smtClean="0">
                <a:solidFill>
                  <a:srgbClr val="0070C0"/>
                </a:solidFill>
              </a:rPr>
              <a:t>population</a:t>
            </a:r>
            <a:r>
              <a:rPr lang="hr-HR" sz="2000" dirty="0" smtClean="0">
                <a:solidFill>
                  <a:srgbClr val="0070C0"/>
                </a:solidFill>
              </a:rPr>
              <a:t> (</a:t>
            </a:r>
            <a:r>
              <a:rPr lang="hr-HR" sz="2000" dirty="0" err="1" smtClean="0">
                <a:solidFill>
                  <a:srgbClr val="0070C0"/>
                </a:solidFill>
              </a:rPr>
              <a:t>continued</a:t>
            </a:r>
            <a:r>
              <a:rPr lang="hr-HR" sz="2000" dirty="0" smtClean="0">
                <a:solidFill>
                  <a:srgbClr val="0070C0"/>
                </a:solidFill>
              </a:rPr>
              <a:t>)</a:t>
            </a:r>
            <a:r>
              <a:rPr lang="en-US" sz="2000" dirty="0" smtClean="0">
                <a:solidFill>
                  <a:srgbClr val="0070C0"/>
                </a:solidFill>
              </a:rPr>
              <a:t>:</a:t>
            </a:r>
            <a:endParaRPr lang="en-US" sz="2000" dirty="0">
              <a:solidFill>
                <a:srgbClr val="0070C0"/>
              </a:solidFill>
            </a:endParaRPr>
          </a:p>
          <a:p>
            <a:pPr marL="742950" lvl="1" indent="-285750">
              <a:spcBef>
                <a:spcPct val="20000"/>
              </a:spcBef>
              <a:buFont typeface="Arial" charset="0"/>
              <a:buChar char="–"/>
            </a:pPr>
            <a:r>
              <a:rPr lang="en-US" sz="2000" dirty="0">
                <a:solidFill>
                  <a:srgbClr val="0070C0"/>
                </a:solidFill>
              </a:rPr>
              <a:t>postpone cleaning with agents containing corrosive chemicals and solvents, repairs using adhesives, paints, varnishes, insecticide use and all other activities and activities that are not urgent and necessary and which pollute the air in the rooms as the rooms can not to open the window,</a:t>
            </a:r>
          </a:p>
          <a:p>
            <a:pPr marL="742950" lvl="1" indent="-285750">
              <a:spcBef>
                <a:spcPct val="20000"/>
              </a:spcBef>
              <a:buFont typeface="Arial" charset="0"/>
              <a:buChar char="–"/>
            </a:pPr>
            <a:r>
              <a:rPr lang="hr-HR" sz="2000" dirty="0" smtClean="0">
                <a:solidFill>
                  <a:srgbClr val="0070C0"/>
                </a:solidFill>
              </a:rPr>
              <a:t>r</a:t>
            </a:r>
            <a:r>
              <a:rPr lang="en-US" sz="2000" dirty="0" err="1" smtClean="0">
                <a:solidFill>
                  <a:srgbClr val="0070C0"/>
                </a:solidFill>
              </a:rPr>
              <a:t>ecommend</a:t>
            </a:r>
            <a:r>
              <a:rPr lang="en-US" sz="2000" dirty="0" smtClean="0">
                <a:solidFill>
                  <a:srgbClr val="0070C0"/>
                </a:solidFill>
              </a:rPr>
              <a:t> </a:t>
            </a:r>
            <a:r>
              <a:rPr lang="en-US" sz="2000" dirty="0">
                <a:solidFill>
                  <a:srgbClr val="0070C0"/>
                </a:solidFill>
              </a:rPr>
              <a:t>that mechanical ventilation is not used to inject air into the room and not open the windows,</a:t>
            </a:r>
          </a:p>
          <a:p>
            <a:pPr marL="742950" lvl="1" indent="-285750">
              <a:spcBef>
                <a:spcPct val="20000"/>
              </a:spcBef>
              <a:buFont typeface="Arial" charset="0"/>
              <a:buChar char="–"/>
            </a:pPr>
            <a:r>
              <a:rPr lang="en-US" sz="2000" dirty="0">
                <a:solidFill>
                  <a:srgbClr val="0070C0"/>
                </a:solidFill>
              </a:rPr>
              <a:t>recommend that small children, pregnant women, elderly people, chronic patients, people with poor health, and vulnerable persons at critical times do not go out into the street</a:t>
            </a:r>
            <a:endParaRPr lang="hr-HR" sz="2400" b="1" dirty="0" smtClean="0">
              <a:solidFill>
                <a:schemeClr val="tx2"/>
              </a:solidFill>
            </a:endParaRPr>
          </a:p>
          <a:p>
            <a:pPr marL="342900" indent="-342900">
              <a:spcBef>
                <a:spcPct val="20000"/>
              </a:spcBef>
              <a:buFont typeface="Arial" charset="0"/>
              <a:buChar char="•"/>
            </a:pPr>
            <a:endParaRPr lang="hr-HR" sz="2400" b="1" dirty="0" smtClean="0">
              <a:solidFill>
                <a:schemeClr val="tx2"/>
              </a:solidFill>
            </a:endParaRPr>
          </a:p>
          <a:p>
            <a:pPr marL="342900" indent="-342900">
              <a:spcBef>
                <a:spcPct val="20000"/>
              </a:spcBef>
              <a:buFont typeface="Arial" charset="0"/>
              <a:buChar char="•"/>
            </a:pPr>
            <a:endParaRPr lang="hr-HR" sz="2400" b="1" dirty="0">
              <a:solidFill>
                <a:schemeClr val="tx2"/>
              </a:solidFill>
            </a:endParaRPr>
          </a:p>
          <a:p>
            <a:pPr marL="342900" indent="-342900">
              <a:spcBef>
                <a:spcPct val="20000"/>
              </a:spcBef>
              <a:buFont typeface="Arial" charset="0"/>
              <a:buChar char="•"/>
            </a:pPr>
            <a:endParaRPr lang="hr-HR" sz="2400" b="1" dirty="0" smtClean="0">
              <a:solidFill>
                <a:schemeClr val="tx2"/>
              </a:solidFill>
            </a:endParaRPr>
          </a:p>
          <a:p>
            <a:pPr>
              <a:spcBef>
                <a:spcPct val="20000"/>
              </a:spcBef>
            </a:pPr>
            <a:endParaRPr lang="hr-HR" sz="2000" dirty="0">
              <a:solidFill>
                <a:srgbClr val="0070C0"/>
              </a:solidFill>
            </a:endParaRPr>
          </a:p>
          <a:p>
            <a:pPr marL="342900" indent="-342900">
              <a:spcBef>
                <a:spcPct val="20000"/>
              </a:spcBef>
              <a:buFont typeface="Arial" charset="0"/>
              <a:buChar char="•"/>
            </a:pP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4170088020"/>
      </p:ext>
    </p:extLst>
  </p:cSld>
  <p:clrMapOvr>
    <a:masterClrMapping/>
  </p:clrMapOvr>
  <p:transition spd="med">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222143" y="432399"/>
            <a:ext cx="8686800" cy="110470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13.4  ANNUAL REPORTS</a:t>
            </a:r>
          </a:p>
        </p:txBody>
      </p:sp>
      <p:sp>
        <p:nvSpPr>
          <p:cNvPr id="9" name="Content Placeholder 8"/>
          <p:cNvSpPr>
            <a:spLocks/>
          </p:cNvSpPr>
          <p:nvPr/>
        </p:nvSpPr>
        <p:spPr bwMode="auto">
          <a:xfrm>
            <a:off x="290479" y="1922736"/>
            <a:ext cx="8772560" cy="493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US" sz="2400" b="1" u="sng" dirty="0">
                <a:solidFill>
                  <a:schemeClr val="tx2"/>
                </a:solidFill>
              </a:rPr>
              <a:t>For each permanent </a:t>
            </a:r>
            <a:r>
              <a:rPr lang="en-US" sz="2400" b="1" u="sng" dirty="0" err="1" smtClean="0">
                <a:solidFill>
                  <a:schemeClr val="tx2"/>
                </a:solidFill>
              </a:rPr>
              <a:t>measur</a:t>
            </a:r>
            <a:r>
              <a:rPr lang="hr-HR" sz="2400" b="1" u="sng" dirty="0" err="1" smtClean="0">
                <a:solidFill>
                  <a:schemeClr val="tx2"/>
                </a:solidFill>
              </a:rPr>
              <a:t>ement</a:t>
            </a:r>
            <a:r>
              <a:rPr lang="hr-HR" sz="2400" b="1" u="sng" dirty="0" smtClean="0">
                <a:solidFill>
                  <a:schemeClr val="tx2"/>
                </a:solidFill>
              </a:rPr>
              <a:t> site </a:t>
            </a:r>
            <a:r>
              <a:rPr lang="en-US" sz="2000" dirty="0" smtClean="0">
                <a:solidFill>
                  <a:srgbClr val="0070C0"/>
                </a:solidFill>
              </a:rPr>
              <a:t>established </a:t>
            </a:r>
            <a:r>
              <a:rPr lang="en-US" sz="2000" dirty="0">
                <a:solidFill>
                  <a:srgbClr val="0070C0"/>
                </a:solidFill>
              </a:rPr>
              <a:t>in the counties, the City of Zagreb and cities and in accordance with the decision on the acceptability of the environmental project or the solution on the integrated environmental protection conditions</a:t>
            </a:r>
            <a:r>
              <a:rPr lang="en-US" sz="2000" dirty="0" smtClean="0">
                <a:solidFill>
                  <a:srgbClr val="0070C0"/>
                </a:solidFill>
              </a:rPr>
              <a:t>,</a:t>
            </a:r>
            <a:r>
              <a:rPr lang="en-US" sz="2400" b="1" dirty="0" smtClean="0">
                <a:solidFill>
                  <a:schemeClr val="tx2"/>
                </a:solidFill>
              </a:rPr>
              <a:t> legal </a:t>
            </a:r>
            <a:r>
              <a:rPr lang="en-US" sz="2400" b="1" dirty="0">
                <a:solidFill>
                  <a:schemeClr val="tx2"/>
                </a:solidFill>
              </a:rPr>
              <a:t>entity - </a:t>
            </a:r>
            <a:r>
              <a:rPr lang="en-US" sz="2400" b="1" dirty="0" smtClean="0">
                <a:solidFill>
                  <a:schemeClr val="tx2"/>
                </a:solidFill>
              </a:rPr>
              <a:t>test </a:t>
            </a:r>
            <a:r>
              <a:rPr lang="en-US" sz="2400" b="1" dirty="0">
                <a:solidFill>
                  <a:schemeClr val="tx2"/>
                </a:solidFill>
              </a:rPr>
              <a:t>laboratory,</a:t>
            </a:r>
          </a:p>
          <a:p>
            <a:pPr>
              <a:spcBef>
                <a:spcPct val="20000"/>
              </a:spcBef>
            </a:pPr>
            <a:r>
              <a:rPr lang="hr-HR" sz="2400" b="1" dirty="0" smtClean="0">
                <a:solidFill>
                  <a:schemeClr val="tx2"/>
                </a:solidFill>
              </a:rPr>
              <a:t>	</a:t>
            </a:r>
            <a:r>
              <a:rPr lang="en-US" sz="2000" dirty="0" smtClean="0">
                <a:solidFill>
                  <a:schemeClr val="tx2"/>
                </a:solidFill>
              </a:rPr>
              <a:t>- </a:t>
            </a:r>
            <a:r>
              <a:rPr lang="en-US" sz="2000" dirty="0">
                <a:solidFill>
                  <a:schemeClr val="tx2"/>
                </a:solidFill>
                <a:hlinkClick r:id="rId2"/>
              </a:rPr>
              <a:t>http://</a:t>
            </a:r>
            <a:r>
              <a:rPr lang="en-US" sz="2000" dirty="0" smtClean="0">
                <a:solidFill>
                  <a:schemeClr val="tx2"/>
                </a:solidFill>
                <a:hlinkClick r:id="rId2"/>
              </a:rPr>
              <a:t>iszz.azo.hr/iskzl/godizvrpt.htm?pid=0&amp;t=2</a:t>
            </a:r>
            <a:endParaRPr lang="hr-HR" sz="2000" dirty="0" smtClean="0">
              <a:solidFill>
                <a:schemeClr val="tx2"/>
              </a:solidFill>
            </a:endParaRPr>
          </a:p>
          <a:p>
            <a:pPr>
              <a:spcBef>
                <a:spcPct val="20000"/>
              </a:spcBef>
            </a:pPr>
            <a:endParaRPr lang="en-US" sz="2400" b="1" dirty="0">
              <a:solidFill>
                <a:schemeClr val="tx2"/>
              </a:solidFill>
            </a:endParaRPr>
          </a:p>
          <a:p>
            <a:pPr marL="342900" indent="-342900">
              <a:spcBef>
                <a:spcPct val="20000"/>
              </a:spcBef>
              <a:buFont typeface="Arial" charset="0"/>
              <a:buChar char="•"/>
            </a:pPr>
            <a:r>
              <a:rPr lang="en-US" sz="2400" b="1" dirty="0">
                <a:solidFill>
                  <a:schemeClr val="tx2"/>
                </a:solidFill>
              </a:rPr>
              <a:t>For each </a:t>
            </a:r>
            <a:r>
              <a:rPr lang="en-US" sz="2400" b="1" dirty="0" err="1" smtClean="0">
                <a:solidFill>
                  <a:schemeClr val="tx2"/>
                </a:solidFill>
              </a:rPr>
              <a:t>measur</a:t>
            </a:r>
            <a:r>
              <a:rPr lang="hr-HR" sz="2400" b="1" dirty="0" err="1" smtClean="0">
                <a:solidFill>
                  <a:schemeClr val="tx2"/>
                </a:solidFill>
              </a:rPr>
              <a:t>ement</a:t>
            </a:r>
            <a:r>
              <a:rPr lang="hr-HR" sz="2400" b="1" dirty="0" smtClean="0">
                <a:solidFill>
                  <a:schemeClr val="tx2"/>
                </a:solidFill>
              </a:rPr>
              <a:t> site </a:t>
            </a:r>
            <a:r>
              <a:rPr lang="en-US" sz="2400" b="1" dirty="0" smtClean="0">
                <a:solidFill>
                  <a:schemeClr val="tx2"/>
                </a:solidFill>
              </a:rPr>
              <a:t>from </a:t>
            </a:r>
            <a:r>
              <a:rPr lang="en-US" sz="2400" b="1" dirty="0">
                <a:solidFill>
                  <a:schemeClr val="tx2"/>
                </a:solidFill>
              </a:rPr>
              <a:t>the State Air Quality Monitoring Network, the reference laboratories </a:t>
            </a:r>
            <a:r>
              <a:rPr lang="en-US" sz="2000" dirty="0">
                <a:solidFill>
                  <a:srgbClr val="0070C0"/>
                </a:solidFill>
              </a:rPr>
              <a:t>must</a:t>
            </a:r>
            <a:r>
              <a:rPr lang="en-US" sz="2400" b="1" dirty="0">
                <a:solidFill>
                  <a:schemeClr val="tx2"/>
                </a:solidFill>
              </a:rPr>
              <a:t> produce </a:t>
            </a:r>
            <a:r>
              <a:rPr lang="en-US" sz="2400" b="1" u="sng" dirty="0" smtClean="0">
                <a:solidFill>
                  <a:schemeClr val="tx2"/>
                </a:solidFill>
              </a:rPr>
              <a:t>a</a:t>
            </a:r>
            <a:r>
              <a:rPr lang="hr-HR" sz="2400" b="1" u="sng" dirty="0" smtClean="0">
                <a:solidFill>
                  <a:schemeClr val="tx2"/>
                </a:solidFill>
              </a:rPr>
              <a:t>n A</a:t>
            </a:r>
            <a:r>
              <a:rPr lang="en-US" sz="2400" b="1" u="sng" dirty="0" err="1" smtClean="0">
                <a:solidFill>
                  <a:schemeClr val="tx2"/>
                </a:solidFill>
              </a:rPr>
              <a:t>ir</a:t>
            </a:r>
            <a:r>
              <a:rPr lang="en-US" sz="2400" b="1" u="sng" dirty="0" smtClean="0">
                <a:solidFill>
                  <a:schemeClr val="tx2"/>
                </a:solidFill>
              </a:rPr>
              <a:t> </a:t>
            </a:r>
            <a:r>
              <a:rPr lang="en-US" sz="2400" b="1" u="sng" dirty="0">
                <a:solidFill>
                  <a:schemeClr val="tx2"/>
                </a:solidFill>
              </a:rPr>
              <a:t>quality </a:t>
            </a:r>
            <a:r>
              <a:rPr lang="en-US" sz="2400" b="1" u="sng" dirty="0" smtClean="0">
                <a:solidFill>
                  <a:schemeClr val="tx2"/>
                </a:solidFill>
              </a:rPr>
              <a:t>monitoring</a:t>
            </a:r>
            <a:r>
              <a:rPr lang="hr-HR" sz="2400" b="1" u="sng" dirty="0" smtClean="0">
                <a:solidFill>
                  <a:schemeClr val="tx2"/>
                </a:solidFill>
              </a:rPr>
              <a:t> </a:t>
            </a:r>
            <a:r>
              <a:rPr lang="en-US" sz="2400" b="1" u="sng" dirty="0" smtClean="0">
                <a:solidFill>
                  <a:schemeClr val="tx2"/>
                </a:solidFill>
              </a:rPr>
              <a:t>report  for </a:t>
            </a:r>
            <a:r>
              <a:rPr lang="en-US" sz="2400" b="1" u="sng" dirty="0">
                <a:solidFill>
                  <a:schemeClr val="tx2"/>
                </a:solidFill>
              </a:rPr>
              <a:t>each calendar year.</a:t>
            </a:r>
          </a:p>
          <a:p>
            <a:pPr>
              <a:spcBef>
                <a:spcPct val="20000"/>
              </a:spcBef>
            </a:pPr>
            <a:r>
              <a:rPr lang="hr-HR" sz="2400" b="1" dirty="0">
                <a:solidFill>
                  <a:schemeClr val="tx2"/>
                </a:solidFill>
              </a:rPr>
              <a:t>	</a:t>
            </a:r>
            <a:r>
              <a:rPr lang="en-US" sz="2400" b="1" dirty="0" smtClean="0">
                <a:solidFill>
                  <a:schemeClr val="tx2"/>
                </a:solidFill>
              </a:rPr>
              <a:t>- </a:t>
            </a:r>
            <a:r>
              <a:rPr lang="en-US" sz="2000" dirty="0">
                <a:solidFill>
                  <a:srgbClr val="0070C0"/>
                </a:solidFill>
                <a:hlinkClick r:id="rId3"/>
              </a:rPr>
              <a:t>http://</a:t>
            </a:r>
            <a:r>
              <a:rPr lang="en-US" sz="2000" dirty="0" smtClean="0">
                <a:solidFill>
                  <a:srgbClr val="0070C0"/>
                </a:solidFill>
                <a:hlinkClick r:id="rId3"/>
              </a:rPr>
              <a:t>iszz.azo.hr/iskzl/godizvrpt.htm?pid=0&amp;t=1</a:t>
            </a:r>
            <a:endParaRPr lang="hr-HR" sz="2000" dirty="0" smtClean="0">
              <a:solidFill>
                <a:srgbClr val="0070C0"/>
              </a:solidFill>
            </a:endParaRPr>
          </a:p>
          <a:p>
            <a:pPr>
              <a:spcBef>
                <a:spcPct val="20000"/>
              </a:spcBef>
            </a:pPr>
            <a:endParaRPr lang="en-US" sz="2000" dirty="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682096289"/>
      </p:ext>
    </p:extLst>
  </p:cSld>
  <p:clrMapOvr>
    <a:masterClrMapping/>
  </p:clrMapOvr>
  <p:transition spd="med">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ANNUAL REPORTS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51525" y="1425257"/>
            <a:ext cx="8428035" cy="469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panose="020B0604020202020204" pitchFamily="34" charset="0"/>
              <a:buChar char="•"/>
            </a:pPr>
            <a:r>
              <a:rPr lang="en-US" sz="2400" b="1" dirty="0">
                <a:solidFill>
                  <a:schemeClr val="tx2"/>
                </a:solidFill>
              </a:rPr>
              <a:t>The annual reports on air quality monitoring must include information on: </a:t>
            </a:r>
            <a:endParaRPr lang="hr-HR" sz="2400" b="1" dirty="0" smtClean="0">
              <a:solidFill>
                <a:schemeClr val="tx2"/>
              </a:solidFill>
            </a:endParaRPr>
          </a:p>
          <a:p>
            <a:pPr marL="742950" lvl="1" indent="-285750">
              <a:spcBef>
                <a:spcPct val="20000"/>
              </a:spcBef>
              <a:buFont typeface="Arial" charset="0"/>
              <a:buChar char="–"/>
            </a:pPr>
            <a:r>
              <a:rPr lang="en-US" sz="2000" dirty="0" smtClean="0">
                <a:solidFill>
                  <a:srgbClr val="0070C0"/>
                </a:solidFill>
              </a:rPr>
              <a:t>legal </a:t>
            </a:r>
            <a:r>
              <a:rPr lang="en-US" sz="2000" dirty="0">
                <a:solidFill>
                  <a:srgbClr val="0070C0"/>
                </a:solidFill>
              </a:rPr>
              <a:t>entity - a test laboratory or a reference laboratory performing air quality monitoring</a:t>
            </a:r>
          </a:p>
          <a:p>
            <a:pPr marL="742950" lvl="1" indent="-285750">
              <a:spcBef>
                <a:spcPct val="20000"/>
              </a:spcBef>
              <a:buFont typeface="Arial" charset="0"/>
              <a:buChar char="–"/>
            </a:pPr>
            <a:r>
              <a:rPr lang="hr-HR" sz="2000" dirty="0" err="1" smtClean="0">
                <a:solidFill>
                  <a:srgbClr val="0070C0"/>
                </a:solidFill>
              </a:rPr>
              <a:t>measurement</a:t>
            </a:r>
            <a:r>
              <a:rPr lang="en-US" sz="2000" dirty="0" smtClean="0">
                <a:solidFill>
                  <a:srgbClr val="0070C0"/>
                </a:solidFill>
              </a:rPr>
              <a:t> </a:t>
            </a:r>
            <a:r>
              <a:rPr lang="hr-HR" sz="2000" dirty="0" smtClean="0">
                <a:solidFill>
                  <a:srgbClr val="0070C0"/>
                </a:solidFill>
              </a:rPr>
              <a:t>site</a:t>
            </a:r>
            <a:r>
              <a:rPr lang="en-US" sz="2000" dirty="0" smtClean="0">
                <a:solidFill>
                  <a:srgbClr val="0070C0"/>
                </a:solidFill>
              </a:rPr>
              <a:t> </a:t>
            </a:r>
            <a:r>
              <a:rPr lang="en-US" sz="2000" dirty="0">
                <a:solidFill>
                  <a:srgbClr val="0070C0"/>
                </a:solidFill>
              </a:rPr>
              <a:t>for sampling and measurement range</a:t>
            </a:r>
          </a:p>
          <a:p>
            <a:pPr marL="742950" lvl="1" indent="-285750">
              <a:spcBef>
                <a:spcPct val="20000"/>
              </a:spcBef>
              <a:buFont typeface="Arial" charset="0"/>
              <a:buChar char="–"/>
            </a:pPr>
            <a:r>
              <a:rPr lang="hr-HR" sz="2000" dirty="0" smtClean="0">
                <a:solidFill>
                  <a:srgbClr val="0070C0"/>
                </a:solidFill>
              </a:rPr>
              <a:t>t</a:t>
            </a:r>
            <a:r>
              <a:rPr lang="en-US" sz="2000" dirty="0" err="1" smtClean="0">
                <a:solidFill>
                  <a:srgbClr val="0070C0"/>
                </a:solidFill>
              </a:rPr>
              <a:t>ime</a:t>
            </a:r>
            <a:r>
              <a:rPr lang="en-US" sz="2000" dirty="0" smtClean="0">
                <a:solidFill>
                  <a:srgbClr val="0070C0"/>
                </a:solidFill>
              </a:rPr>
              <a:t> </a:t>
            </a:r>
            <a:r>
              <a:rPr lang="en-US" sz="2000" dirty="0">
                <a:solidFill>
                  <a:srgbClr val="0070C0"/>
                </a:solidFill>
              </a:rPr>
              <a:t>and </a:t>
            </a:r>
            <a:r>
              <a:rPr lang="en-US" sz="2000" dirty="0" smtClean="0">
                <a:solidFill>
                  <a:srgbClr val="0070C0"/>
                </a:solidFill>
              </a:rPr>
              <a:t>sampling</a:t>
            </a:r>
            <a:endParaRPr lang="en-US" sz="2000" dirty="0">
              <a:solidFill>
                <a:srgbClr val="0070C0"/>
              </a:solidFill>
            </a:endParaRPr>
          </a:p>
          <a:p>
            <a:pPr marL="742950" lvl="1" indent="-285750">
              <a:spcBef>
                <a:spcPct val="20000"/>
              </a:spcBef>
              <a:buFont typeface="Arial" charset="0"/>
              <a:buChar char="–"/>
            </a:pPr>
            <a:r>
              <a:rPr lang="en-US" sz="2000" dirty="0" smtClean="0">
                <a:solidFill>
                  <a:srgbClr val="0070C0"/>
                </a:solidFill>
              </a:rPr>
              <a:t>used measurement </a:t>
            </a:r>
            <a:r>
              <a:rPr lang="en-US" sz="2000" dirty="0">
                <a:solidFill>
                  <a:srgbClr val="0070C0"/>
                </a:solidFill>
              </a:rPr>
              <a:t>methods </a:t>
            </a:r>
            <a:r>
              <a:rPr lang="en-US" sz="2000" dirty="0" smtClean="0">
                <a:solidFill>
                  <a:srgbClr val="0070C0"/>
                </a:solidFill>
              </a:rPr>
              <a:t>and </a:t>
            </a:r>
            <a:r>
              <a:rPr lang="en-US" sz="2000" dirty="0">
                <a:solidFill>
                  <a:srgbClr val="0070C0"/>
                </a:solidFill>
              </a:rPr>
              <a:t>the </a:t>
            </a:r>
            <a:r>
              <a:rPr lang="en-US" sz="2000" dirty="0" smtClean="0">
                <a:solidFill>
                  <a:srgbClr val="0070C0"/>
                </a:solidFill>
              </a:rPr>
              <a:t>used</a:t>
            </a:r>
            <a:r>
              <a:rPr lang="hr-HR" sz="2000" dirty="0" smtClean="0">
                <a:solidFill>
                  <a:srgbClr val="0070C0"/>
                </a:solidFill>
              </a:rPr>
              <a:t> </a:t>
            </a:r>
            <a:r>
              <a:rPr lang="en-US" sz="2000" dirty="0" smtClean="0">
                <a:solidFill>
                  <a:srgbClr val="0070C0"/>
                </a:solidFill>
              </a:rPr>
              <a:t>measuring </a:t>
            </a:r>
            <a:r>
              <a:rPr lang="en-US" sz="2000" dirty="0">
                <a:solidFill>
                  <a:srgbClr val="0070C0"/>
                </a:solidFill>
              </a:rPr>
              <a:t>equipment </a:t>
            </a:r>
            <a:endParaRPr lang="hr-HR" sz="2000" dirty="0" smtClean="0">
              <a:solidFill>
                <a:srgbClr val="0070C0"/>
              </a:solidFill>
            </a:endParaRPr>
          </a:p>
          <a:p>
            <a:pPr marL="742950" lvl="1" indent="-285750">
              <a:spcBef>
                <a:spcPct val="20000"/>
              </a:spcBef>
              <a:buFont typeface="Arial" charset="0"/>
              <a:buChar char="–"/>
            </a:pPr>
            <a:r>
              <a:rPr lang="en-US" sz="2000" dirty="0" smtClean="0">
                <a:solidFill>
                  <a:srgbClr val="0070C0"/>
                </a:solidFill>
              </a:rPr>
              <a:t>ensuring </a:t>
            </a:r>
            <a:r>
              <a:rPr lang="en-US" sz="2000" dirty="0">
                <a:solidFill>
                  <a:srgbClr val="0070C0"/>
                </a:solidFill>
              </a:rPr>
              <a:t>the quality of data according to the requirements of the harmonized standards for test and calibration laboratories</a:t>
            </a:r>
          </a:p>
          <a:p>
            <a:pPr marL="742950" lvl="1" indent="-285750">
              <a:spcBef>
                <a:spcPct val="20000"/>
              </a:spcBef>
              <a:buFont typeface="Arial" charset="0"/>
              <a:buChar char="–"/>
            </a:pPr>
            <a:r>
              <a:rPr lang="en-US" sz="2000" dirty="0" smtClean="0">
                <a:solidFill>
                  <a:srgbClr val="0070C0"/>
                </a:solidFill>
              </a:rPr>
              <a:t>other </a:t>
            </a:r>
            <a:r>
              <a:rPr lang="en-US" sz="2000" dirty="0">
                <a:solidFill>
                  <a:srgbClr val="0070C0"/>
                </a:solidFill>
              </a:rPr>
              <a:t>quality assurance data, such as ensuring continuity, participation in comparative measurements, deviations from the prescribed methodology and the reasons for this.</a:t>
            </a:r>
            <a:endParaRPr lang="hr-HR" sz="2400" b="1" dirty="0" smtClean="0">
              <a:solidFill>
                <a:schemeClr val="tx2"/>
              </a:solidFill>
            </a:endParaRPr>
          </a:p>
          <a:p>
            <a:pPr marL="342900" indent="-342900">
              <a:spcBef>
                <a:spcPct val="20000"/>
              </a:spcBef>
              <a:buFont typeface="Arial" charset="0"/>
              <a:buChar char="•"/>
            </a:pPr>
            <a:endParaRPr lang="hr-HR" sz="2400" b="1" dirty="0" smtClean="0">
              <a:solidFill>
                <a:schemeClr val="tx2"/>
              </a:solidFill>
            </a:endParaRPr>
          </a:p>
          <a:p>
            <a:pPr marL="342900" indent="-342900">
              <a:spcBef>
                <a:spcPct val="20000"/>
              </a:spcBef>
              <a:buFont typeface="Arial" charset="0"/>
              <a:buChar char="•"/>
            </a:pPr>
            <a:endParaRPr lang="hr-HR" sz="2400" b="1" dirty="0">
              <a:solidFill>
                <a:schemeClr val="tx2"/>
              </a:solidFill>
            </a:endParaRPr>
          </a:p>
          <a:p>
            <a:pPr marL="342900" indent="-342900">
              <a:spcBef>
                <a:spcPct val="20000"/>
              </a:spcBef>
              <a:buFont typeface="Arial" charset="0"/>
              <a:buChar char="•"/>
            </a:pPr>
            <a:endParaRPr lang="hr-HR" sz="2400" b="1" dirty="0" smtClean="0">
              <a:solidFill>
                <a:schemeClr val="tx2"/>
              </a:solidFill>
            </a:endParaRPr>
          </a:p>
          <a:p>
            <a:pPr>
              <a:spcBef>
                <a:spcPct val="20000"/>
              </a:spcBef>
            </a:pPr>
            <a:endParaRPr lang="hr-HR" sz="2000" dirty="0">
              <a:solidFill>
                <a:srgbClr val="0070C0"/>
              </a:solidFill>
            </a:endParaRPr>
          </a:p>
          <a:p>
            <a:pPr marL="342900" indent="-342900">
              <a:spcBef>
                <a:spcPct val="20000"/>
              </a:spcBef>
              <a:buFont typeface="Arial" charset="0"/>
              <a:buChar char="•"/>
            </a:pP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4103842651"/>
      </p:ext>
    </p:extLst>
  </p:cSld>
  <p:clrMapOvr>
    <a:masterClrMapping/>
  </p:clrMapOvr>
  <p:transition spd="med">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ANNUAL REPORTS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51525" y="1425257"/>
            <a:ext cx="8428035" cy="469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panose="020B0604020202020204" pitchFamily="34" charset="0"/>
              <a:buChar char="•"/>
            </a:pPr>
            <a:r>
              <a:rPr lang="en-US" sz="2400" b="1" dirty="0">
                <a:solidFill>
                  <a:schemeClr val="tx2"/>
                </a:solidFill>
              </a:rPr>
              <a:t>The annual reports </a:t>
            </a:r>
            <a:r>
              <a:rPr lang="en-US" sz="2400" b="1" u="sng" dirty="0">
                <a:solidFill>
                  <a:schemeClr val="tx2"/>
                </a:solidFill>
              </a:rPr>
              <a:t>for each </a:t>
            </a:r>
            <a:r>
              <a:rPr lang="hr-HR" sz="2400" b="1" u="sng" dirty="0" err="1" smtClean="0">
                <a:solidFill>
                  <a:schemeClr val="tx2"/>
                </a:solidFill>
              </a:rPr>
              <a:t>pollutant</a:t>
            </a:r>
            <a:r>
              <a:rPr lang="hr-HR" sz="2400" b="1" u="sng" dirty="0" smtClean="0">
                <a:solidFill>
                  <a:schemeClr val="tx2"/>
                </a:solidFill>
              </a:rPr>
              <a:t> </a:t>
            </a:r>
            <a:r>
              <a:rPr lang="en-US" sz="2400" b="1" dirty="0" smtClean="0">
                <a:solidFill>
                  <a:schemeClr val="tx2"/>
                </a:solidFill>
              </a:rPr>
              <a:t>include </a:t>
            </a:r>
            <a:r>
              <a:rPr lang="en-US" sz="2400" b="1" dirty="0">
                <a:solidFill>
                  <a:schemeClr val="tx2"/>
                </a:solidFill>
              </a:rPr>
              <a:t>the following data</a:t>
            </a:r>
            <a:r>
              <a:rPr lang="en-US" sz="2400" b="1" dirty="0" smtClean="0">
                <a:solidFill>
                  <a:schemeClr val="tx2"/>
                </a:solidFill>
              </a:rPr>
              <a:t>:</a:t>
            </a:r>
            <a:endParaRPr lang="hr-HR" sz="2400" b="1" dirty="0" smtClean="0">
              <a:solidFill>
                <a:schemeClr val="tx2"/>
              </a:solidFill>
            </a:endParaRPr>
          </a:p>
          <a:p>
            <a:pPr marL="742950" lvl="1" indent="-285750">
              <a:spcBef>
                <a:spcPct val="20000"/>
              </a:spcBef>
              <a:buFont typeface="Arial" charset="0"/>
              <a:buChar char="–"/>
            </a:pPr>
            <a:r>
              <a:rPr lang="hr-HR" sz="2000" dirty="0" smtClean="0">
                <a:solidFill>
                  <a:srgbClr val="0070C0"/>
                </a:solidFill>
              </a:rPr>
              <a:t>about</a:t>
            </a:r>
            <a:r>
              <a:rPr lang="en-US" sz="2000" dirty="0" smtClean="0">
                <a:solidFill>
                  <a:srgbClr val="0070C0"/>
                </a:solidFill>
              </a:rPr>
              <a:t> </a:t>
            </a:r>
            <a:r>
              <a:rPr lang="en-US" sz="2000" dirty="0">
                <a:solidFill>
                  <a:srgbClr val="0070C0"/>
                </a:solidFill>
              </a:rPr>
              <a:t>the level of air pollution and the dates and times of air pollution exceeding the limit values, target values ​​and long-term goals for ground-level ozone</a:t>
            </a:r>
          </a:p>
          <a:p>
            <a:pPr marL="742950" lvl="1" indent="-285750">
              <a:spcBef>
                <a:spcPct val="20000"/>
              </a:spcBef>
              <a:buFont typeface="Arial" charset="0"/>
              <a:buChar char="–"/>
            </a:pPr>
            <a:r>
              <a:rPr lang="hr-HR" sz="2000" dirty="0" err="1">
                <a:solidFill>
                  <a:srgbClr val="0070C0"/>
                </a:solidFill>
              </a:rPr>
              <a:t>e</a:t>
            </a:r>
            <a:r>
              <a:rPr lang="hr-HR" sz="2000" dirty="0" err="1" smtClean="0">
                <a:solidFill>
                  <a:srgbClr val="0070C0"/>
                </a:solidFill>
              </a:rPr>
              <a:t>xceeding</a:t>
            </a:r>
            <a:r>
              <a:rPr lang="hr-HR" sz="2000" dirty="0" smtClean="0">
                <a:solidFill>
                  <a:srgbClr val="0070C0"/>
                </a:solidFill>
              </a:rPr>
              <a:t> alert and information</a:t>
            </a:r>
            <a:r>
              <a:rPr lang="en-US" sz="2000" dirty="0" smtClean="0">
                <a:solidFill>
                  <a:srgbClr val="0070C0"/>
                </a:solidFill>
              </a:rPr>
              <a:t> thresholds, </a:t>
            </a:r>
            <a:r>
              <a:rPr lang="en-US" sz="2000" dirty="0">
                <a:solidFill>
                  <a:srgbClr val="0070C0"/>
                </a:solidFill>
              </a:rPr>
              <a:t>as well as dates and times</a:t>
            </a:r>
          </a:p>
          <a:p>
            <a:pPr marL="742950" lvl="1" indent="-285750">
              <a:spcBef>
                <a:spcPct val="20000"/>
              </a:spcBef>
              <a:buFont typeface="Arial" charset="0"/>
              <a:buChar char="–"/>
            </a:pPr>
            <a:r>
              <a:rPr lang="hr-HR" sz="2000" dirty="0">
                <a:solidFill>
                  <a:srgbClr val="0070C0"/>
                </a:solidFill>
              </a:rPr>
              <a:t>c</a:t>
            </a:r>
            <a:r>
              <a:rPr lang="en-US" sz="2000" dirty="0" err="1" smtClean="0">
                <a:solidFill>
                  <a:srgbClr val="0070C0"/>
                </a:solidFill>
              </a:rPr>
              <a:t>alculated</a:t>
            </a:r>
            <a:r>
              <a:rPr lang="en-US" sz="2000" dirty="0" smtClean="0">
                <a:solidFill>
                  <a:srgbClr val="0070C0"/>
                </a:solidFill>
              </a:rPr>
              <a:t> </a:t>
            </a:r>
            <a:r>
              <a:rPr lang="en-US" sz="2000" dirty="0">
                <a:solidFill>
                  <a:srgbClr val="0070C0"/>
                </a:solidFill>
              </a:rPr>
              <a:t>statistical air </a:t>
            </a:r>
            <a:r>
              <a:rPr lang="en-US" sz="2000" dirty="0" smtClean="0">
                <a:solidFill>
                  <a:srgbClr val="0070C0"/>
                </a:solidFill>
              </a:rPr>
              <a:t>pollution parameters </a:t>
            </a:r>
            <a:r>
              <a:rPr lang="en-US" sz="2000" dirty="0">
                <a:solidFill>
                  <a:srgbClr val="0070C0"/>
                </a:solidFill>
              </a:rPr>
              <a:t>for pollutants according to the standards set out in Appendix 8. Air Quality Monitoring Ordinance - </a:t>
            </a:r>
            <a:r>
              <a:rPr lang="hr-HR" sz="2000" dirty="0" smtClean="0">
                <a:solidFill>
                  <a:srgbClr val="0070C0"/>
                </a:solidFill>
              </a:rPr>
              <a:t>a</a:t>
            </a:r>
            <a:r>
              <a:rPr lang="en-US" sz="2000" dirty="0" err="1" smtClean="0">
                <a:solidFill>
                  <a:srgbClr val="0070C0"/>
                </a:solidFill>
              </a:rPr>
              <a:t>rithmetic</a:t>
            </a:r>
            <a:r>
              <a:rPr lang="en-US" sz="2000" dirty="0" smtClean="0">
                <a:solidFill>
                  <a:srgbClr val="0070C0"/>
                </a:solidFill>
              </a:rPr>
              <a:t> </a:t>
            </a:r>
            <a:r>
              <a:rPr lang="hr-HR" sz="2000" dirty="0" smtClean="0">
                <a:solidFill>
                  <a:srgbClr val="0070C0"/>
                </a:solidFill>
              </a:rPr>
              <a:t>c</a:t>
            </a:r>
            <a:r>
              <a:rPr lang="en-US" sz="2000" dirty="0" smtClean="0">
                <a:solidFill>
                  <a:srgbClr val="0070C0"/>
                </a:solidFill>
              </a:rPr>
              <a:t>enter</a:t>
            </a:r>
            <a:r>
              <a:rPr lang="en-US" sz="2000" dirty="0">
                <a:solidFill>
                  <a:srgbClr val="0070C0"/>
                </a:solidFill>
              </a:rPr>
              <a:t>, </a:t>
            </a:r>
            <a:r>
              <a:rPr lang="hr-HR" sz="2000" dirty="0" smtClean="0">
                <a:solidFill>
                  <a:srgbClr val="0070C0"/>
                </a:solidFill>
              </a:rPr>
              <a:t>c</a:t>
            </a:r>
            <a:r>
              <a:rPr lang="en-US" sz="2000" dirty="0" err="1" smtClean="0">
                <a:solidFill>
                  <a:srgbClr val="0070C0"/>
                </a:solidFill>
              </a:rPr>
              <a:t>edium</a:t>
            </a:r>
            <a:r>
              <a:rPr lang="en-US" sz="2000" dirty="0">
                <a:solidFill>
                  <a:srgbClr val="0070C0"/>
                </a:solidFill>
              </a:rPr>
              <a:t>, </a:t>
            </a:r>
            <a:r>
              <a:rPr lang="hr-HR" sz="2000" dirty="0" smtClean="0">
                <a:solidFill>
                  <a:srgbClr val="0070C0"/>
                </a:solidFill>
              </a:rPr>
              <a:t>r</a:t>
            </a:r>
            <a:r>
              <a:rPr lang="en-US" sz="2000" dirty="0" err="1" smtClean="0">
                <a:solidFill>
                  <a:srgbClr val="0070C0"/>
                </a:solidFill>
              </a:rPr>
              <a:t>elevant</a:t>
            </a:r>
            <a:r>
              <a:rPr lang="en-US" sz="2000" dirty="0" smtClean="0">
                <a:solidFill>
                  <a:srgbClr val="0070C0"/>
                </a:solidFill>
              </a:rPr>
              <a:t> </a:t>
            </a:r>
            <a:r>
              <a:rPr lang="hr-HR" sz="2000" dirty="0" smtClean="0">
                <a:solidFill>
                  <a:srgbClr val="0070C0"/>
                </a:solidFill>
              </a:rPr>
              <a:t>p</a:t>
            </a:r>
            <a:r>
              <a:rPr lang="en-US" sz="2000" dirty="0" err="1" smtClean="0">
                <a:solidFill>
                  <a:srgbClr val="0070C0"/>
                </a:solidFill>
              </a:rPr>
              <a:t>ercentage</a:t>
            </a:r>
            <a:r>
              <a:rPr lang="en-US" sz="2000" dirty="0" smtClean="0">
                <a:solidFill>
                  <a:srgbClr val="0070C0"/>
                </a:solidFill>
              </a:rPr>
              <a:t> </a:t>
            </a:r>
            <a:r>
              <a:rPr lang="en-US" sz="2000" dirty="0">
                <a:solidFill>
                  <a:srgbClr val="0070C0"/>
                </a:solidFill>
              </a:rPr>
              <a:t>and </a:t>
            </a:r>
            <a:r>
              <a:rPr lang="hr-HR" sz="2000" dirty="0" smtClean="0">
                <a:solidFill>
                  <a:srgbClr val="0070C0"/>
                </a:solidFill>
              </a:rPr>
              <a:t>m</a:t>
            </a:r>
            <a:r>
              <a:rPr lang="en-US" sz="2000" dirty="0" err="1" smtClean="0">
                <a:solidFill>
                  <a:srgbClr val="0070C0"/>
                </a:solidFill>
              </a:rPr>
              <a:t>aximum</a:t>
            </a:r>
            <a:r>
              <a:rPr lang="en-US" sz="2000" dirty="0" smtClean="0">
                <a:solidFill>
                  <a:srgbClr val="0070C0"/>
                </a:solidFill>
              </a:rPr>
              <a:t> </a:t>
            </a:r>
            <a:r>
              <a:rPr lang="hr-HR" sz="2000" dirty="0" smtClean="0">
                <a:solidFill>
                  <a:srgbClr val="0070C0"/>
                </a:solidFill>
              </a:rPr>
              <a:t>v</a:t>
            </a:r>
            <a:r>
              <a:rPr lang="en-US" sz="2000" dirty="0" err="1" smtClean="0">
                <a:solidFill>
                  <a:srgbClr val="0070C0"/>
                </a:solidFill>
              </a:rPr>
              <a:t>alue</a:t>
            </a:r>
            <a:r>
              <a:rPr lang="en-US" sz="2000" dirty="0">
                <a:solidFill>
                  <a:srgbClr val="0070C0"/>
                </a:solidFill>
              </a:rPr>
              <a:t>, </a:t>
            </a:r>
            <a:r>
              <a:rPr lang="hr-HR" sz="2000" dirty="0" smtClean="0">
                <a:solidFill>
                  <a:srgbClr val="0070C0"/>
                </a:solidFill>
              </a:rPr>
              <a:t>i</a:t>
            </a:r>
            <a:r>
              <a:rPr lang="en-US" sz="2000" dirty="0" err="1" smtClean="0">
                <a:solidFill>
                  <a:srgbClr val="0070C0"/>
                </a:solidFill>
              </a:rPr>
              <a:t>nclude</a:t>
            </a:r>
            <a:r>
              <a:rPr lang="en-US" sz="2000" dirty="0" smtClean="0">
                <a:solidFill>
                  <a:srgbClr val="0070C0"/>
                </a:solidFill>
              </a:rPr>
              <a:t> </a:t>
            </a:r>
            <a:r>
              <a:rPr lang="hr-HR" sz="2000" dirty="0" smtClean="0">
                <a:solidFill>
                  <a:srgbClr val="0070C0"/>
                </a:solidFill>
              </a:rPr>
              <a:t>d</a:t>
            </a:r>
            <a:r>
              <a:rPr lang="en-US" sz="2000" dirty="0" err="1" smtClean="0">
                <a:solidFill>
                  <a:srgbClr val="0070C0"/>
                </a:solidFill>
              </a:rPr>
              <a:t>ata</a:t>
            </a:r>
            <a:r>
              <a:rPr lang="en-US" sz="2000" dirty="0" smtClean="0">
                <a:solidFill>
                  <a:srgbClr val="0070C0"/>
                </a:solidFill>
              </a:rPr>
              <a:t> </a:t>
            </a:r>
            <a:r>
              <a:rPr lang="en-US" sz="2000" dirty="0">
                <a:solidFill>
                  <a:srgbClr val="0070C0"/>
                </a:solidFill>
              </a:rPr>
              <a:t>- </a:t>
            </a:r>
            <a:r>
              <a:rPr lang="hr-HR" sz="2000" dirty="0" smtClean="0">
                <a:solidFill>
                  <a:srgbClr val="0070C0"/>
                </a:solidFill>
              </a:rPr>
              <a:t>p</a:t>
            </a:r>
            <a:r>
              <a:rPr lang="en-US" sz="2000" dirty="0" err="1" smtClean="0">
                <a:solidFill>
                  <a:srgbClr val="0070C0"/>
                </a:solidFill>
              </a:rPr>
              <a:t>ercentage</a:t>
            </a:r>
            <a:r>
              <a:rPr lang="en-US" sz="2000" dirty="0" smtClean="0">
                <a:solidFill>
                  <a:srgbClr val="0070C0"/>
                </a:solidFill>
              </a:rPr>
              <a:t> </a:t>
            </a:r>
            <a:r>
              <a:rPr lang="en-US" sz="2000" dirty="0">
                <a:solidFill>
                  <a:srgbClr val="0070C0"/>
                </a:solidFill>
              </a:rPr>
              <a:t>of </a:t>
            </a:r>
            <a:r>
              <a:rPr lang="hr-HR" sz="2000" dirty="0" smtClean="0">
                <a:solidFill>
                  <a:srgbClr val="0070C0"/>
                </a:solidFill>
              </a:rPr>
              <a:t>t</a:t>
            </a:r>
            <a:r>
              <a:rPr lang="en-US" sz="2000" dirty="0" err="1" smtClean="0">
                <a:solidFill>
                  <a:srgbClr val="0070C0"/>
                </a:solidFill>
              </a:rPr>
              <a:t>otal</a:t>
            </a:r>
            <a:r>
              <a:rPr lang="en-US" sz="2000" dirty="0" smtClean="0">
                <a:solidFill>
                  <a:srgbClr val="0070C0"/>
                </a:solidFill>
              </a:rPr>
              <a:t> </a:t>
            </a:r>
            <a:r>
              <a:rPr lang="hr-HR" sz="2000" dirty="0" smtClean="0">
                <a:solidFill>
                  <a:srgbClr val="0070C0"/>
                </a:solidFill>
              </a:rPr>
              <a:t>p</a:t>
            </a:r>
            <a:r>
              <a:rPr lang="en-US" sz="2000" dirty="0" err="1" smtClean="0">
                <a:solidFill>
                  <a:srgbClr val="0070C0"/>
                </a:solidFill>
              </a:rPr>
              <a:t>ossible</a:t>
            </a:r>
            <a:r>
              <a:rPr lang="en-US" sz="2000" dirty="0" smtClean="0">
                <a:solidFill>
                  <a:srgbClr val="0070C0"/>
                </a:solidFill>
              </a:rPr>
              <a:t> </a:t>
            </a:r>
            <a:r>
              <a:rPr lang="hr-HR" sz="2000" dirty="0" smtClean="0">
                <a:solidFill>
                  <a:srgbClr val="0070C0"/>
                </a:solidFill>
              </a:rPr>
              <a:t>n</a:t>
            </a:r>
            <a:r>
              <a:rPr lang="en-US" sz="2000" dirty="0" smtClean="0">
                <a:solidFill>
                  <a:srgbClr val="0070C0"/>
                </a:solidFill>
              </a:rPr>
              <a:t>umber </a:t>
            </a:r>
            <a:r>
              <a:rPr lang="en-US" sz="2000" dirty="0">
                <a:solidFill>
                  <a:srgbClr val="0070C0"/>
                </a:solidFill>
              </a:rPr>
              <a:t>of </a:t>
            </a:r>
            <a:r>
              <a:rPr lang="hr-HR" sz="2000" dirty="0" smtClean="0">
                <a:solidFill>
                  <a:srgbClr val="0070C0"/>
                </a:solidFill>
              </a:rPr>
              <a:t>d</a:t>
            </a:r>
            <a:r>
              <a:rPr lang="en-US" sz="2000" dirty="0" err="1" smtClean="0">
                <a:solidFill>
                  <a:srgbClr val="0070C0"/>
                </a:solidFill>
              </a:rPr>
              <a:t>ata</a:t>
            </a:r>
            <a:r>
              <a:rPr lang="en-US" sz="2000" dirty="0" smtClean="0">
                <a:solidFill>
                  <a:srgbClr val="0070C0"/>
                </a:solidFill>
              </a:rPr>
              <a:t> </a:t>
            </a:r>
            <a:r>
              <a:rPr lang="en-US" sz="2000" dirty="0">
                <a:solidFill>
                  <a:srgbClr val="0070C0"/>
                </a:solidFill>
              </a:rPr>
              <a:t>and </a:t>
            </a:r>
            <a:r>
              <a:rPr lang="hr-HR" sz="2000" dirty="0" smtClean="0">
                <a:solidFill>
                  <a:srgbClr val="0070C0"/>
                </a:solidFill>
              </a:rPr>
              <a:t>n</a:t>
            </a:r>
            <a:r>
              <a:rPr lang="en-US" sz="2000" dirty="0" smtClean="0">
                <a:solidFill>
                  <a:srgbClr val="0070C0"/>
                </a:solidFill>
              </a:rPr>
              <a:t>umber </a:t>
            </a:r>
            <a:r>
              <a:rPr lang="en-US" sz="2000" dirty="0">
                <a:solidFill>
                  <a:srgbClr val="0070C0"/>
                </a:solidFill>
              </a:rPr>
              <a:t>of </a:t>
            </a:r>
            <a:r>
              <a:rPr lang="hr-HR" sz="2000" dirty="0" smtClean="0">
                <a:solidFill>
                  <a:srgbClr val="0070C0"/>
                </a:solidFill>
              </a:rPr>
              <a:t>d</a:t>
            </a:r>
            <a:r>
              <a:rPr lang="en-US" sz="2000" dirty="0" err="1" smtClean="0">
                <a:solidFill>
                  <a:srgbClr val="0070C0"/>
                </a:solidFill>
              </a:rPr>
              <a:t>ata</a:t>
            </a:r>
            <a:r>
              <a:rPr lang="en-US" sz="2000" dirty="0" smtClean="0">
                <a:solidFill>
                  <a:srgbClr val="0070C0"/>
                </a:solidFill>
              </a:rPr>
              <a:t> </a:t>
            </a:r>
            <a:r>
              <a:rPr lang="en-US" sz="2000" dirty="0">
                <a:solidFill>
                  <a:srgbClr val="0070C0"/>
                </a:solidFill>
              </a:rPr>
              <a:t>for </a:t>
            </a:r>
            <a:r>
              <a:rPr lang="hr-HR" sz="2000" dirty="0" smtClean="0">
                <a:solidFill>
                  <a:srgbClr val="0070C0"/>
                </a:solidFill>
              </a:rPr>
              <a:t>r</a:t>
            </a:r>
            <a:r>
              <a:rPr lang="en-US" sz="2000" dirty="0" err="1" smtClean="0">
                <a:solidFill>
                  <a:srgbClr val="0070C0"/>
                </a:solidFill>
              </a:rPr>
              <a:t>elevant</a:t>
            </a:r>
            <a:r>
              <a:rPr lang="en-US" sz="2000" dirty="0" smtClean="0">
                <a:solidFill>
                  <a:srgbClr val="0070C0"/>
                </a:solidFill>
              </a:rPr>
              <a:t> averaging</a:t>
            </a:r>
            <a:r>
              <a:rPr lang="hr-HR" sz="2000" dirty="0" smtClean="0">
                <a:solidFill>
                  <a:srgbClr val="0070C0"/>
                </a:solidFill>
              </a:rPr>
              <a:t> t</a:t>
            </a:r>
            <a:r>
              <a:rPr lang="en-US" sz="2000" dirty="0" err="1" smtClean="0">
                <a:solidFill>
                  <a:srgbClr val="0070C0"/>
                </a:solidFill>
              </a:rPr>
              <a:t>imes</a:t>
            </a:r>
            <a:endParaRPr lang="hr-HR" sz="2400" b="1" dirty="0" smtClean="0">
              <a:solidFill>
                <a:schemeClr val="tx2"/>
              </a:solidFill>
            </a:endParaRPr>
          </a:p>
          <a:p>
            <a:pPr marL="342900" indent="-342900">
              <a:spcBef>
                <a:spcPct val="20000"/>
              </a:spcBef>
              <a:buFont typeface="Arial" charset="0"/>
              <a:buChar char="•"/>
            </a:pPr>
            <a:endParaRPr lang="hr-HR" sz="2400" b="1" dirty="0">
              <a:solidFill>
                <a:schemeClr val="tx2"/>
              </a:solidFill>
            </a:endParaRPr>
          </a:p>
          <a:p>
            <a:pPr marL="342900" indent="-342900">
              <a:spcBef>
                <a:spcPct val="20000"/>
              </a:spcBef>
              <a:buFont typeface="Arial" charset="0"/>
              <a:buChar char="•"/>
            </a:pPr>
            <a:endParaRPr lang="hr-HR" sz="2400" b="1" dirty="0" smtClean="0">
              <a:solidFill>
                <a:schemeClr val="tx2"/>
              </a:solidFill>
            </a:endParaRPr>
          </a:p>
          <a:p>
            <a:pPr>
              <a:spcBef>
                <a:spcPct val="20000"/>
              </a:spcBef>
            </a:pPr>
            <a:endParaRPr lang="hr-HR" sz="2000" dirty="0">
              <a:solidFill>
                <a:srgbClr val="0070C0"/>
              </a:solidFill>
            </a:endParaRPr>
          </a:p>
          <a:p>
            <a:pPr marL="342900" indent="-342900">
              <a:spcBef>
                <a:spcPct val="20000"/>
              </a:spcBef>
              <a:buFont typeface="Arial" charset="0"/>
              <a:buChar char="•"/>
            </a:pP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567122679"/>
      </p:ext>
    </p:extLst>
  </p:cSld>
  <p:clrMapOvr>
    <a:masterClrMapping/>
  </p:clrMapOvr>
  <p:transition spd="med">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13.1   </a:t>
            </a:r>
            <a:r>
              <a:rPr lang="hr-HR" sz="2800" b="1" dirty="0">
                <a:solidFill>
                  <a:schemeClr val="tx2"/>
                </a:solidFill>
                <a:effectLst>
                  <a:glow>
                    <a:srgbClr val="7F7F7F">
                      <a:alpha val="35000"/>
                    </a:srgbClr>
                  </a:glow>
                </a:effectLst>
              </a:rPr>
              <a:t>DATA REQUIRED TO SUBMIT</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94154" y="1295400"/>
            <a:ext cx="8362950" cy="5006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US" sz="2400" b="1" dirty="0">
                <a:solidFill>
                  <a:schemeClr val="tx2"/>
                </a:solidFill>
              </a:rPr>
              <a:t>Air </a:t>
            </a:r>
            <a:r>
              <a:rPr lang="hr-HR" sz="2400" b="1" dirty="0">
                <a:solidFill>
                  <a:schemeClr val="tx2"/>
                </a:solidFill>
              </a:rPr>
              <a:t>p</a:t>
            </a:r>
            <a:r>
              <a:rPr lang="hr-HR" sz="2400" b="1" dirty="0" smtClean="0">
                <a:solidFill>
                  <a:schemeClr val="tx2"/>
                </a:solidFill>
              </a:rPr>
              <a:t>rotection </a:t>
            </a:r>
            <a:r>
              <a:rPr lang="hr-HR" sz="2400" b="1" dirty="0">
                <a:solidFill>
                  <a:schemeClr val="tx2"/>
                </a:solidFill>
              </a:rPr>
              <a:t>i</a:t>
            </a:r>
            <a:r>
              <a:rPr lang="en-US" sz="2400" b="1" dirty="0" smtClean="0">
                <a:solidFill>
                  <a:schemeClr val="tx2"/>
                </a:solidFill>
              </a:rPr>
              <a:t>nformation </a:t>
            </a:r>
            <a:r>
              <a:rPr lang="hr-HR" sz="2400" b="1" dirty="0">
                <a:solidFill>
                  <a:schemeClr val="tx2"/>
                </a:solidFill>
              </a:rPr>
              <a:t>s</a:t>
            </a:r>
            <a:r>
              <a:rPr lang="en-US" sz="2400" b="1" dirty="0" smtClean="0">
                <a:solidFill>
                  <a:schemeClr val="tx2"/>
                </a:solidFill>
              </a:rPr>
              <a:t>ystem</a:t>
            </a:r>
            <a:endParaRPr lang="hr-HR" sz="2400" b="1" dirty="0" smtClean="0">
              <a:solidFill>
                <a:schemeClr val="tx2"/>
              </a:solidFill>
            </a:endParaRPr>
          </a:p>
          <a:p>
            <a:pPr marL="742950" lvl="1" indent="-285750">
              <a:spcBef>
                <a:spcPct val="20000"/>
              </a:spcBef>
              <a:buFont typeface="Arial" charset="0"/>
              <a:buChar char="–"/>
            </a:pPr>
            <a:r>
              <a:rPr lang="en-US" sz="2000" dirty="0" smtClean="0">
                <a:solidFill>
                  <a:srgbClr val="0070C0"/>
                </a:solidFill>
              </a:rPr>
              <a:t>integral </a:t>
            </a:r>
            <a:r>
              <a:rPr lang="en-US" sz="2000" dirty="0">
                <a:solidFill>
                  <a:srgbClr val="0070C0"/>
                </a:solidFill>
              </a:rPr>
              <a:t>part of the </a:t>
            </a:r>
            <a:r>
              <a:rPr lang="hr-HR" sz="2000" dirty="0" smtClean="0">
                <a:solidFill>
                  <a:srgbClr val="0070C0"/>
                </a:solidFill>
              </a:rPr>
              <a:t>E</a:t>
            </a:r>
            <a:r>
              <a:rPr lang="en-US" sz="2000" dirty="0" smtClean="0">
                <a:solidFill>
                  <a:srgbClr val="0070C0"/>
                </a:solidFill>
              </a:rPr>
              <a:t>nvironmental </a:t>
            </a:r>
            <a:r>
              <a:rPr lang="hr-HR" sz="2000" dirty="0" smtClean="0">
                <a:solidFill>
                  <a:srgbClr val="0070C0"/>
                </a:solidFill>
              </a:rPr>
              <a:t>protection </a:t>
            </a:r>
            <a:r>
              <a:rPr lang="en-US" sz="2000" dirty="0" smtClean="0">
                <a:solidFill>
                  <a:srgbClr val="0070C0"/>
                </a:solidFill>
              </a:rPr>
              <a:t>information </a:t>
            </a:r>
            <a:r>
              <a:rPr lang="en-US" sz="2000" dirty="0">
                <a:solidFill>
                  <a:srgbClr val="0070C0"/>
                </a:solidFill>
              </a:rPr>
              <a:t>system that is conducted under the Environmental Protection Act that forms part of the European </a:t>
            </a:r>
            <a:r>
              <a:rPr lang="hr-HR" sz="2000" dirty="0" smtClean="0">
                <a:solidFill>
                  <a:srgbClr val="0070C0"/>
                </a:solidFill>
              </a:rPr>
              <a:t>e</a:t>
            </a:r>
            <a:r>
              <a:rPr lang="en-US" sz="2000" dirty="0" smtClean="0">
                <a:solidFill>
                  <a:srgbClr val="0070C0"/>
                </a:solidFill>
              </a:rPr>
              <a:t>nvironmental </a:t>
            </a:r>
            <a:r>
              <a:rPr lang="hr-HR" sz="2000" dirty="0">
                <a:solidFill>
                  <a:srgbClr val="0070C0"/>
                </a:solidFill>
              </a:rPr>
              <a:t>i</a:t>
            </a:r>
            <a:r>
              <a:rPr lang="en-US" sz="2000" dirty="0" smtClean="0">
                <a:solidFill>
                  <a:srgbClr val="0070C0"/>
                </a:solidFill>
              </a:rPr>
              <a:t>nformation </a:t>
            </a:r>
            <a:r>
              <a:rPr lang="hr-HR" sz="2000" dirty="0">
                <a:solidFill>
                  <a:srgbClr val="0070C0"/>
                </a:solidFill>
              </a:rPr>
              <a:t>s</a:t>
            </a:r>
            <a:r>
              <a:rPr lang="en-US" sz="2000" dirty="0" smtClean="0">
                <a:solidFill>
                  <a:srgbClr val="0070C0"/>
                </a:solidFill>
              </a:rPr>
              <a:t>ystem</a:t>
            </a:r>
            <a:endParaRPr lang="hr-HR" sz="2000" dirty="0" smtClean="0">
              <a:solidFill>
                <a:srgbClr val="0070C0"/>
              </a:solidFill>
            </a:endParaRPr>
          </a:p>
          <a:p>
            <a:pPr lvl="1">
              <a:spcBef>
                <a:spcPct val="20000"/>
              </a:spcBef>
            </a:pPr>
            <a:r>
              <a:rPr lang="hr-BA" sz="2000" dirty="0">
                <a:solidFill>
                  <a:srgbClr val="0070C0"/>
                </a:solidFill>
                <a:hlinkClick r:id="rId2"/>
              </a:rPr>
              <a:t>http://</a:t>
            </a:r>
            <a:r>
              <a:rPr lang="hr-BA" sz="2000" dirty="0" smtClean="0">
                <a:solidFill>
                  <a:srgbClr val="0070C0"/>
                </a:solidFill>
                <a:hlinkClick r:id="rId2"/>
              </a:rPr>
              <a:t>iszo.azo.hr/Pretraga_TS.aspx</a:t>
            </a:r>
            <a:endParaRPr lang="hr-HR" sz="2000" dirty="0">
              <a:solidFill>
                <a:srgbClr val="0070C0"/>
              </a:solidFill>
            </a:endParaRPr>
          </a:p>
          <a:p>
            <a:pPr marL="342900" indent="-342900">
              <a:spcBef>
                <a:spcPct val="20000"/>
              </a:spcBef>
              <a:buFont typeface="Arial" charset="0"/>
              <a:buChar char="•"/>
            </a:pPr>
            <a:r>
              <a:rPr lang="hr-HR" sz="2400" b="1" dirty="0" smtClean="0">
                <a:solidFill>
                  <a:schemeClr val="tx2"/>
                </a:solidFill>
              </a:rPr>
              <a:t>Air</a:t>
            </a:r>
            <a:r>
              <a:rPr lang="en-US" sz="2400" b="1" dirty="0">
                <a:solidFill>
                  <a:schemeClr val="tx2"/>
                </a:solidFill>
              </a:rPr>
              <a:t> </a:t>
            </a:r>
            <a:r>
              <a:rPr lang="hr-HR" sz="2400" b="1" dirty="0" smtClean="0">
                <a:solidFill>
                  <a:schemeClr val="tx2"/>
                </a:solidFill>
              </a:rPr>
              <a:t>p</a:t>
            </a:r>
            <a:r>
              <a:rPr lang="en-US" sz="2400" b="1" dirty="0" smtClean="0">
                <a:solidFill>
                  <a:schemeClr val="tx2"/>
                </a:solidFill>
              </a:rPr>
              <a:t>rotection </a:t>
            </a:r>
            <a:r>
              <a:rPr lang="hr-HR" sz="2400" b="1" dirty="0">
                <a:solidFill>
                  <a:schemeClr val="tx2"/>
                </a:solidFill>
              </a:rPr>
              <a:t>i</a:t>
            </a:r>
            <a:r>
              <a:rPr lang="en-US" sz="2400" b="1" dirty="0" smtClean="0">
                <a:solidFill>
                  <a:schemeClr val="tx2"/>
                </a:solidFill>
              </a:rPr>
              <a:t>nformation </a:t>
            </a:r>
            <a:r>
              <a:rPr lang="hr-HR" sz="2400" b="1" dirty="0">
                <a:solidFill>
                  <a:schemeClr val="tx2"/>
                </a:solidFill>
              </a:rPr>
              <a:t>s</a:t>
            </a:r>
            <a:r>
              <a:rPr lang="en-US" sz="2400" b="1" dirty="0" smtClean="0">
                <a:solidFill>
                  <a:schemeClr val="tx2"/>
                </a:solidFill>
              </a:rPr>
              <a:t>ystem</a:t>
            </a:r>
            <a:r>
              <a:rPr lang="hr-HR" sz="2400" b="1" dirty="0" smtClean="0">
                <a:solidFill>
                  <a:schemeClr val="tx2"/>
                </a:solidFill>
              </a:rPr>
              <a:t> is run by </a:t>
            </a:r>
            <a:r>
              <a:rPr lang="en-US" sz="2400" b="1" dirty="0" smtClean="0">
                <a:solidFill>
                  <a:schemeClr val="tx2"/>
                </a:solidFill>
              </a:rPr>
              <a:t>the </a:t>
            </a:r>
            <a:r>
              <a:rPr lang="en-US" sz="2400" b="1" dirty="0">
                <a:solidFill>
                  <a:schemeClr val="tx2"/>
                </a:solidFill>
              </a:rPr>
              <a:t>Croatian Environment and Nature </a:t>
            </a:r>
            <a:r>
              <a:rPr lang="en-US" sz="2400" b="1" dirty="0" smtClean="0">
                <a:solidFill>
                  <a:schemeClr val="tx2"/>
                </a:solidFill>
              </a:rPr>
              <a:t>Agency</a:t>
            </a:r>
            <a:r>
              <a:rPr lang="hr-HR" sz="2400" b="1" dirty="0" smtClean="0">
                <a:solidFill>
                  <a:schemeClr val="tx2"/>
                </a:solidFill>
              </a:rPr>
              <a:t> and </a:t>
            </a:r>
            <a:r>
              <a:rPr lang="en-US" sz="2400" b="1" dirty="0" smtClean="0">
                <a:solidFill>
                  <a:schemeClr val="tx2"/>
                </a:solidFill>
              </a:rPr>
              <a:t>supervised </a:t>
            </a:r>
            <a:r>
              <a:rPr lang="en-US" sz="2400" b="1" dirty="0">
                <a:solidFill>
                  <a:schemeClr val="tx2"/>
                </a:solidFill>
              </a:rPr>
              <a:t>by the Ministry </a:t>
            </a:r>
            <a:r>
              <a:rPr lang="hr-HR" sz="2400" b="1" dirty="0">
                <a:solidFill>
                  <a:schemeClr val="tx2"/>
                </a:solidFill>
              </a:rPr>
              <a:t>(</a:t>
            </a:r>
            <a:r>
              <a:rPr lang="hr-HR" sz="2400" b="1" dirty="0" err="1">
                <a:solidFill>
                  <a:schemeClr val="tx2"/>
                </a:solidFill>
              </a:rPr>
              <a:t>competent</a:t>
            </a:r>
            <a:r>
              <a:rPr lang="hr-HR" sz="2400" b="1" dirty="0">
                <a:solidFill>
                  <a:schemeClr val="tx2"/>
                </a:solidFill>
              </a:rPr>
              <a:t> </a:t>
            </a:r>
            <a:r>
              <a:rPr lang="hr-HR" sz="2400" b="1" dirty="0" err="1" smtClean="0">
                <a:solidFill>
                  <a:schemeClr val="tx2"/>
                </a:solidFill>
              </a:rPr>
              <a:t>authority</a:t>
            </a:r>
            <a:r>
              <a:rPr lang="hr-HR" sz="2400" b="1" dirty="0" smtClean="0">
                <a:solidFill>
                  <a:schemeClr val="tx2"/>
                </a:solidFill>
              </a:rPr>
              <a:t>) </a:t>
            </a:r>
            <a:r>
              <a:rPr lang="hr-HR" sz="2400" b="1" dirty="0" err="1" smtClean="0">
                <a:solidFill>
                  <a:schemeClr val="tx2"/>
                </a:solidFill>
              </a:rPr>
              <a:t>and</a:t>
            </a:r>
            <a:r>
              <a:rPr lang="hr-HR" sz="2400" b="1" dirty="0" smtClean="0">
                <a:solidFill>
                  <a:schemeClr val="tx2"/>
                </a:solidFill>
              </a:rPr>
              <a:t> </a:t>
            </a:r>
            <a:r>
              <a:rPr lang="en-US" sz="2400" b="1" dirty="0" smtClean="0">
                <a:solidFill>
                  <a:schemeClr val="tx2"/>
                </a:solidFill>
              </a:rPr>
              <a:t>includes</a:t>
            </a:r>
            <a:r>
              <a:rPr lang="en-US" sz="2400" b="1" dirty="0">
                <a:solidFill>
                  <a:schemeClr val="tx2"/>
                </a:solidFill>
              </a:rPr>
              <a:t>:</a:t>
            </a:r>
            <a:endParaRPr lang="hr-HR" sz="2400" b="1" dirty="0" smtClean="0">
              <a:solidFill>
                <a:schemeClr val="tx2"/>
              </a:solidFill>
            </a:endParaRPr>
          </a:p>
          <a:p>
            <a:pPr lvl="1">
              <a:spcBef>
                <a:spcPct val="20000"/>
              </a:spcBef>
            </a:pPr>
            <a:r>
              <a:rPr lang="hr-BA" sz="2000" dirty="0" smtClean="0">
                <a:solidFill>
                  <a:srgbClr val="0070C0"/>
                </a:solidFill>
                <a:hlinkClick r:id="rId3"/>
              </a:rPr>
              <a:t>http://www.azo.hr/BazePodataka03</a:t>
            </a:r>
            <a:endParaRPr lang="hr-HR" sz="2400" b="1" dirty="0" smtClean="0">
              <a:solidFill>
                <a:schemeClr val="tx2"/>
              </a:solidFill>
            </a:endParaRPr>
          </a:p>
          <a:p>
            <a:pPr marL="742950" lvl="1" indent="-285750">
              <a:spcBef>
                <a:spcPct val="20000"/>
              </a:spcBef>
              <a:buFont typeface="Arial" charset="0"/>
              <a:buChar char="–"/>
            </a:pPr>
            <a:r>
              <a:rPr lang="en-US" sz="2000" dirty="0" smtClean="0">
                <a:solidFill>
                  <a:srgbClr val="0070C0"/>
                </a:solidFill>
              </a:rPr>
              <a:t>air </a:t>
            </a:r>
            <a:r>
              <a:rPr lang="en-US" sz="2000" dirty="0">
                <a:solidFill>
                  <a:srgbClr val="0070C0"/>
                </a:solidFill>
              </a:rPr>
              <a:t>quality data from the state network,</a:t>
            </a:r>
          </a:p>
          <a:p>
            <a:pPr marL="742950" lvl="1" indent="-285750">
              <a:spcBef>
                <a:spcPct val="20000"/>
              </a:spcBef>
              <a:buFont typeface="Arial" charset="0"/>
              <a:buChar char="–"/>
            </a:pPr>
            <a:r>
              <a:rPr lang="en-US" sz="2000" dirty="0">
                <a:solidFill>
                  <a:srgbClr val="0070C0"/>
                </a:solidFill>
              </a:rPr>
              <a:t>air quality data from measuring stations of local and </a:t>
            </a:r>
            <a:r>
              <a:rPr lang="hr-HR" sz="2000" dirty="0" err="1" smtClean="0">
                <a:solidFill>
                  <a:srgbClr val="0070C0"/>
                </a:solidFill>
              </a:rPr>
              <a:t>local</a:t>
            </a:r>
            <a:r>
              <a:rPr lang="hr-HR" sz="2000" dirty="0" smtClean="0">
                <a:solidFill>
                  <a:srgbClr val="0070C0"/>
                </a:solidFill>
              </a:rPr>
              <a:t> </a:t>
            </a:r>
            <a:r>
              <a:rPr lang="en-US" sz="2000" dirty="0" smtClean="0">
                <a:solidFill>
                  <a:srgbClr val="0070C0"/>
                </a:solidFill>
              </a:rPr>
              <a:t>government </a:t>
            </a:r>
            <a:r>
              <a:rPr lang="en-US" sz="2000" dirty="0">
                <a:solidFill>
                  <a:srgbClr val="0070C0"/>
                </a:solidFill>
              </a:rPr>
              <a:t>units and measurements of special purpose provided by the polluter,</a:t>
            </a:r>
          </a:p>
          <a:p>
            <a:pPr marL="742950" lvl="1" indent="-285750">
              <a:spcBef>
                <a:spcPct val="20000"/>
              </a:spcBef>
              <a:buFont typeface="Arial" charset="0"/>
              <a:buChar char="–"/>
            </a:pPr>
            <a:r>
              <a:rPr lang="en-US" sz="2000" dirty="0">
                <a:solidFill>
                  <a:srgbClr val="0070C0"/>
                </a:solidFill>
              </a:rPr>
              <a:t>plans and programs for the protection and improvement of air quality,</a:t>
            </a: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949695656"/>
      </p:ext>
    </p:extLst>
  </p:cSld>
  <p:clrMapOvr>
    <a:masterClrMapping/>
  </p:clrMapOvr>
  <p:transition spd="med">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ANNUAL REPORTS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51525" y="1425257"/>
            <a:ext cx="8428035" cy="469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panose="020B0604020202020204" pitchFamily="34" charset="0"/>
              <a:buChar char="•"/>
            </a:pPr>
            <a:r>
              <a:rPr lang="en-US" sz="2400" b="1" dirty="0">
                <a:solidFill>
                  <a:schemeClr val="tx2"/>
                </a:solidFill>
              </a:rPr>
              <a:t>The annual reports </a:t>
            </a:r>
            <a:r>
              <a:rPr lang="en-US" sz="2400" b="1" u="sng" dirty="0">
                <a:solidFill>
                  <a:schemeClr val="tx2"/>
                </a:solidFill>
              </a:rPr>
              <a:t>for each </a:t>
            </a:r>
            <a:r>
              <a:rPr lang="hr-HR" sz="2400" b="1" u="sng" dirty="0" err="1" smtClean="0">
                <a:solidFill>
                  <a:schemeClr val="tx2"/>
                </a:solidFill>
              </a:rPr>
              <a:t>pollutant</a:t>
            </a:r>
            <a:r>
              <a:rPr lang="hr-HR" sz="2400" b="1" u="sng" dirty="0" smtClean="0">
                <a:solidFill>
                  <a:schemeClr val="tx2"/>
                </a:solidFill>
              </a:rPr>
              <a:t> </a:t>
            </a:r>
            <a:r>
              <a:rPr lang="en-US" sz="2400" b="1" dirty="0" smtClean="0">
                <a:solidFill>
                  <a:schemeClr val="tx2"/>
                </a:solidFill>
              </a:rPr>
              <a:t>include </a:t>
            </a:r>
            <a:r>
              <a:rPr lang="en-US" sz="2400" b="1" dirty="0">
                <a:solidFill>
                  <a:schemeClr val="tx2"/>
                </a:solidFill>
              </a:rPr>
              <a:t>the following </a:t>
            </a:r>
            <a:r>
              <a:rPr lang="en-US" sz="2400" b="1" dirty="0" smtClean="0">
                <a:solidFill>
                  <a:schemeClr val="tx2"/>
                </a:solidFill>
              </a:rPr>
              <a:t>dana</a:t>
            </a:r>
            <a:r>
              <a:rPr lang="hr-HR" sz="2400" b="1" dirty="0" smtClean="0">
                <a:solidFill>
                  <a:schemeClr val="tx2"/>
                </a:solidFill>
              </a:rPr>
              <a:t> (</a:t>
            </a:r>
            <a:r>
              <a:rPr lang="hr-HR" sz="2400" b="1" dirty="0" err="1" smtClean="0">
                <a:solidFill>
                  <a:schemeClr val="tx2"/>
                </a:solidFill>
              </a:rPr>
              <a:t>continued</a:t>
            </a:r>
            <a:r>
              <a:rPr lang="hr-HR" sz="2400" b="1" dirty="0" smtClean="0">
                <a:solidFill>
                  <a:schemeClr val="tx2"/>
                </a:solidFill>
              </a:rPr>
              <a:t>)</a:t>
            </a:r>
            <a:r>
              <a:rPr lang="en-US" sz="2400" b="1" dirty="0" smtClean="0">
                <a:solidFill>
                  <a:schemeClr val="tx2"/>
                </a:solidFill>
              </a:rPr>
              <a:t>:</a:t>
            </a:r>
            <a:endParaRPr lang="hr-HR" sz="2400" b="1" dirty="0" smtClean="0">
              <a:solidFill>
                <a:schemeClr val="tx2"/>
              </a:solidFill>
            </a:endParaRPr>
          </a:p>
          <a:p>
            <a:pPr marL="742950" lvl="1" indent="-285750">
              <a:spcBef>
                <a:spcPct val="20000"/>
              </a:spcBef>
              <a:buFont typeface="Arial" charset="0"/>
              <a:buChar char="–"/>
            </a:pPr>
            <a:r>
              <a:rPr lang="en-US" sz="2000" dirty="0" smtClean="0">
                <a:solidFill>
                  <a:srgbClr val="0070C0"/>
                </a:solidFill>
              </a:rPr>
              <a:t>average </a:t>
            </a:r>
            <a:r>
              <a:rPr lang="en-US" sz="2000" dirty="0">
                <a:solidFill>
                  <a:srgbClr val="0070C0"/>
                </a:solidFill>
              </a:rPr>
              <a:t>annual value of ozone precursors, polycyclic aromatic hydrocarbons and chemical composition in leachate PM2.5 particles</a:t>
            </a:r>
          </a:p>
          <a:p>
            <a:pPr marL="742950" lvl="1" indent="-285750">
              <a:spcBef>
                <a:spcPct val="20000"/>
              </a:spcBef>
              <a:buFont typeface="Arial" charset="0"/>
              <a:buChar char="–"/>
            </a:pPr>
            <a:r>
              <a:rPr lang="en-US" sz="2000" dirty="0" smtClean="0">
                <a:solidFill>
                  <a:srgbClr val="0070C0"/>
                </a:solidFill>
              </a:rPr>
              <a:t>level </a:t>
            </a:r>
            <a:r>
              <a:rPr lang="en-US" sz="2000" dirty="0">
                <a:solidFill>
                  <a:srgbClr val="0070C0"/>
                </a:solidFill>
              </a:rPr>
              <a:t>of air pollution in relation to the upper and lower estimate thresholds</a:t>
            </a:r>
          </a:p>
          <a:p>
            <a:pPr marL="742950" lvl="1" indent="-285750">
              <a:spcBef>
                <a:spcPct val="20000"/>
              </a:spcBef>
              <a:buFont typeface="Arial" charset="0"/>
              <a:buChar char="–"/>
            </a:pPr>
            <a:r>
              <a:rPr lang="en-US" sz="2000" dirty="0" smtClean="0">
                <a:solidFill>
                  <a:srgbClr val="0070C0"/>
                </a:solidFill>
              </a:rPr>
              <a:t>criteria </a:t>
            </a:r>
            <a:r>
              <a:rPr lang="en-US" sz="2000" dirty="0">
                <a:solidFill>
                  <a:srgbClr val="0070C0"/>
                </a:solidFill>
              </a:rPr>
              <a:t>used for assessing air pollution </a:t>
            </a:r>
            <a:r>
              <a:rPr lang="en-US" sz="2000" dirty="0" smtClean="0">
                <a:solidFill>
                  <a:srgbClr val="0070C0"/>
                </a:solidFill>
              </a:rPr>
              <a:t>(</a:t>
            </a:r>
            <a:r>
              <a:rPr lang="hr-HR" sz="2000" dirty="0" smtClean="0">
                <a:solidFill>
                  <a:srgbClr val="0070C0"/>
                </a:solidFill>
              </a:rPr>
              <a:t>L</a:t>
            </a:r>
            <a:r>
              <a:rPr lang="en-US" sz="2000" dirty="0" smtClean="0">
                <a:solidFill>
                  <a:srgbClr val="0070C0"/>
                </a:solidFill>
              </a:rPr>
              <a:t>V</a:t>
            </a:r>
            <a:r>
              <a:rPr lang="en-US" sz="2000" dirty="0">
                <a:solidFill>
                  <a:srgbClr val="0070C0"/>
                </a:solidFill>
              </a:rPr>
              <a:t>, CV, DC, DPP, GPP, PU, ​​PO ...)</a:t>
            </a:r>
          </a:p>
          <a:p>
            <a:pPr marL="742950" lvl="1" indent="-285750">
              <a:spcBef>
                <a:spcPct val="20000"/>
              </a:spcBef>
              <a:buFont typeface="Arial" charset="0"/>
              <a:buChar char="–"/>
            </a:pPr>
            <a:r>
              <a:rPr lang="hr-HR" sz="2000" dirty="0">
                <a:solidFill>
                  <a:srgbClr val="0070C0"/>
                </a:solidFill>
              </a:rPr>
              <a:t>c</a:t>
            </a:r>
            <a:r>
              <a:rPr lang="en-US" sz="2000" dirty="0" err="1" smtClean="0">
                <a:solidFill>
                  <a:srgbClr val="0070C0"/>
                </a:solidFill>
              </a:rPr>
              <a:t>auses</a:t>
            </a:r>
            <a:r>
              <a:rPr lang="en-US" sz="2000" dirty="0" smtClean="0">
                <a:solidFill>
                  <a:srgbClr val="0070C0"/>
                </a:solidFill>
              </a:rPr>
              <a:t> </a:t>
            </a:r>
            <a:r>
              <a:rPr lang="en-US" sz="2000" dirty="0">
                <a:solidFill>
                  <a:srgbClr val="0070C0"/>
                </a:solidFill>
              </a:rPr>
              <a:t>of exceeding </a:t>
            </a:r>
            <a:r>
              <a:rPr lang="en-US" sz="2000" dirty="0" smtClean="0">
                <a:solidFill>
                  <a:srgbClr val="0070C0"/>
                </a:solidFill>
              </a:rPr>
              <a:t>limit </a:t>
            </a:r>
            <a:r>
              <a:rPr lang="en-US" sz="2000" dirty="0">
                <a:solidFill>
                  <a:srgbClr val="0070C0"/>
                </a:solidFill>
              </a:rPr>
              <a:t>value, target value and long-term goal for </a:t>
            </a:r>
            <a:r>
              <a:rPr lang="en-US" sz="2000" dirty="0" smtClean="0">
                <a:solidFill>
                  <a:srgbClr val="0070C0"/>
                </a:solidFill>
              </a:rPr>
              <a:t>ozone</a:t>
            </a:r>
            <a:endParaRPr lang="en-US" sz="2000" dirty="0">
              <a:solidFill>
                <a:srgbClr val="0070C0"/>
              </a:solidFill>
            </a:endParaRPr>
          </a:p>
          <a:p>
            <a:pPr>
              <a:spcBef>
                <a:spcPct val="20000"/>
              </a:spcBef>
            </a:pPr>
            <a:endParaRPr lang="hr-HR" sz="2000" dirty="0">
              <a:solidFill>
                <a:srgbClr val="0070C0"/>
              </a:solidFill>
            </a:endParaRPr>
          </a:p>
          <a:p>
            <a:pPr marL="342900" indent="-342900">
              <a:spcBef>
                <a:spcPct val="20000"/>
              </a:spcBef>
              <a:buFont typeface="Arial" charset="0"/>
              <a:buChar char="•"/>
            </a:pP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243267035"/>
      </p:ext>
    </p:extLst>
  </p:cSld>
  <p:clrMapOvr>
    <a:masterClrMapping/>
  </p:clrMapOvr>
  <p:transition spd="med">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ANNUAL REPORTS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76239" y="1640069"/>
            <a:ext cx="8428035" cy="469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panose="020B0604020202020204" pitchFamily="34" charset="0"/>
              <a:buChar char="•"/>
            </a:pPr>
            <a:r>
              <a:rPr lang="en-US" sz="2400" b="1" dirty="0">
                <a:solidFill>
                  <a:schemeClr val="tx2"/>
                </a:solidFill>
              </a:rPr>
              <a:t>According to the levels of pollution, </a:t>
            </a:r>
            <a:r>
              <a:rPr lang="en-US" sz="2000" dirty="0">
                <a:solidFill>
                  <a:srgbClr val="0070C0"/>
                </a:solidFill>
              </a:rPr>
              <a:t>given the required limit values ​​</a:t>
            </a:r>
            <a:r>
              <a:rPr lang="en-US" sz="2000" dirty="0" smtClean="0">
                <a:solidFill>
                  <a:srgbClr val="0070C0"/>
                </a:solidFill>
              </a:rPr>
              <a:t>(</a:t>
            </a:r>
            <a:r>
              <a:rPr lang="hr-HR" sz="2000" dirty="0" smtClean="0">
                <a:solidFill>
                  <a:srgbClr val="0070C0"/>
                </a:solidFill>
              </a:rPr>
              <a:t>L</a:t>
            </a:r>
            <a:r>
              <a:rPr lang="en-US" sz="2000" dirty="0" smtClean="0">
                <a:solidFill>
                  <a:srgbClr val="0070C0"/>
                </a:solidFill>
              </a:rPr>
              <a:t>V</a:t>
            </a:r>
            <a:r>
              <a:rPr lang="en-US" sz="2000" dirty="0">
                <a:solidFill>
                  <a:srgbClr val="0070C0"/>
                </a:solidFill>
              </a:rPr>
              <a:t>), the target values ​​and the target values ​​for </a:t>
            </a:r>
            <a:r>
              <a:rPr lang="en-US" sz="2000" dirty="0" smtClean="0">
                <a:solidFill>
                  <a:srgbClr val="0070C0"/>
                </a:solidFill>
              </a:rPr>
              <a:t>ozone</a:t>
            </a:r>
            <a:r>
              <a:rPr lang="en-US" sz="2400" b="1" dirty="0" smtClean="0">
                <a:solidFill>
                  <a:schemeClr val="tx2"/>
                </a:solidFill>
              </a:rPr>
              <a:t> </a:t>
            </a:r>
            <a:r>
              <a:rPr lang="en-US" sz="2400" b="1" dirty="0">
                <a:solidFill>
                  <a:schemeClr val="tx2"/>
                </a:solidFill>
              </a:rPr>
              <a:t>are determined by the following air quality categories:</a:t>
            </a:r>
          </a:p>
          <a:p>
            <a:pPr>
              <a:spcBef>
                <a:spcPct val="20000"/>
              </a:spcBef>
            </a:pPr>
            <a:r>
              <a:rPr lang="hr-HR" sz="2400" b="1" dirty="0">
                <a:solidFill>
                  <a:schemeClr val="tx2"/>
                </a:solidFill>
              </a:rPr>
              <a:t>	</a:t>
            </a:r>
            <a:r>
              <a:rPr lang="en-US" sz="2000" dirty="0" smtClean="0">
                <a:solidFill>
                  <a:schemeClr val="tx2"/>
                </a:solidFill>
              </a:rPr>
              <a:t>- </a:t>
            </a:r>
            <a:r>
              <a:rPr lang="en-US" sz="2000" dirty="0">
                <a:solidFill>
                  <a:srgbClr val="009900"/>
                </a:solidFill>
              </a:rPr>
              <a:t>the first category of air quality </a:t>
            </a:r>
            <a:r>
              <a:rPr lang="en-US" sz="2000" dirty="0">
                <a:solidFill>
                  <a:schemeClr val="tx2"/>
                </a:solidFill>
              </a:rPr>
              <a:t>- clean or slightly polluted air: not exceeding the limit value (GV), target values ​​and target values ​​for </a:t>
            </a:r>
            <a:r>
              <a:rPr lang="en-US" sz="2000" dirty="0" smtClean="0">
                <a:solidFill>
                  <a:schemeClr val="tx2"/>
                </a:solidFill>
              </a:rPr>
              <a:t>ozone</a:t>
            </a:r>
            <a:r>
              <a:rPr lang="en-US" sz="2000" dirty="0">
                <a:solidFill>
                  <a:schemeClr val="tx2"/>
                </a:solidFill>
              </a:rPr>
              <a:t>,</a:t>
            </a:r>
          </a:p>
          <a:p>
            <a:pPr>
              <a:spcBef>
                <a:spcPct val="20000"/>
              </a:spcBef>
            </a:pPr>
            <a:r>
              <a:rPr lang="hr-HR" sz="2000" dirty="0" smtClean="0">
                <a:solidFill>
                  <a:schemeClr val="tx2"/>
                </a:solidFill>
              </a:rPr>
              <a:t>	</a:t>
            </a:r>
            <a:r>
              <a:rPr lang="en-US" sz="2000" dirty="0" smtClean="0">
                <a:solidFill>
                  <a:schemeClr val="tx2"/>
                </a:solidFill>
              </a:rPr>
              <a:t>- </a:t>
            </a:r>
            <a:r>
              <a:rPr lang="en-US" sz="2000" dirty="0">
                <a:solidFill>
                  <a:srgbClr val="FF0000"/>
                </a:solidFill>
              </a:rPr>
              <a:t>the second category of air quality </a:t>
            </a:r>
            <a:r>
              <a:rPr lang="en-US" sz="2000" dirty="0">
                <a:solidFill>
                  <a:schemeClr val="tx2"/>
                </a:solidFill>
              </a:rPr>
              <a:t>- polluted air: limit values ​​</a:t>
            </a:r>
            <a:r>
              <a:rPr lang="en-US" sz="2000" dirty="0" smtClean="0">
                <a:solidFill>
                  <a:schemeClr val="tx2"/>
                </a:solidFill>
              </a:rPr>
              <a:t>(</a:t>
            </a:r>
            <a:r>
              <a:rPr lang="hr-HR" sz="2000" dirty="0" smtClean="0">
                <a:solidFill>
                  <a:schemeClr val="tx2"/>
                </a:solidFill>
              </a:rPr>
              <a:t>L</a:t>
            </a:r>
            <a:r>
              <a:rPr lang="en-US" sz="2000" dirty="0" smtClean="0">
                <a:solidFill>
                  <a:schemeClr val="tx2"/>
                </a:solidFill>
              </a:rPr>
              <a:t>V</a:t>
            </a:r>
            <a:r>
              <a:rPr lang="en-US" sz="2000" dirty="0">
                <a:solidFill>
                  <a:schemeClr val="tx2"/>
                </a:solidFill>
              </a:rPr>
              <a:t>), target values ​​and target values ​​for </a:t>
            </a:r>
            <a:r>
              <a:rPr lang="en-US" sz="2000" dirty="0" smtClean="0">
                <a:solidFill>
                  <a:schemeClr val="tx2"/>
                </a:solidFill>
              </a:rPr>
              <a:t>ozone </a:t>
            </a:r>
            <a:r>
              <a:rPr lang="en-US" sz="2000" dirty="0">
                <a:solidFill>
                  <a:schemeClr val="tx2"/>
                </a:solidFill>
              </a:rPr>
              <a:t>have been exceeded.</a:t>
            </a:r>
          </a:p>
          <a:p>
            <a:pPr>
              <a:spcBef>
                <a:spcPct val="20000"/>
              </a:spcBef>
            </a:pPr>
            <a:endParaRPr lang="hr-HR" sz="2000" dirty="0">
              <a:solidFill>
                <a:srgbClr val="0070C0"/>
              </a:solidFill>
            </a:endParaRPr>
          </a:p>
          <a:p>
            <a:pPr marL="342900" indent="-342900">
              <a:spcBef>
                <a:spcPct val="20000"/>
              </a:spcBef>
              <a:buFont typeface="Arial" charset="0"/>
              <a:buChar char="•"/>
            </a:pP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914118098"/>
      </p:ext>
    </p:extLst>
  </p:cSld>
  <p:clrMapOvr>
    <a:masterClrMapping/>
  </p:clrMapOvr>
  <p:transition spd="med">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ANNUAL REPORTS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76239" y="1640069"/>
            <a:ext cx="8428035" cy="469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panose="020B0604020202020204" pitchFamily="34" charset="0"/>
              <a:buChar char="•"/>
            </a:pPr>
            <a:r>
              <a:rPr lang="en-US" sz="2000" b="1" dirty="0">
                <a:solidFill>
                  <a:schemeClr val="tx2"/>
                </a:solidFill>
              </a:rPr>
              <a:t>The air quality categories </a:t>
            </a:r>
            <a:r>
              <a:rPr lang="en-US" sz="2000" dirty="0">
                <a:solidFill>
                  <a:schemeClr val="accent1"/>
                </a:solidFill>
              </a:rPr>
              <a:t>in the paragraph are determined </a:t>
            </a:r>
            <a:r>
              <a:rPr lang="en-US" sz="2000" u="sng" dirty="0">
                <a:solidFill>
                  <a:schemeClr val="accent1"/>
                </a:solidFill>
              </a:rPr>
              <a:t>for each pollutant </a:t>
            </a:r>
            <a:r>
              <a:rPr lang="en-US" sz="2000" u="sng" dirty="0" smtClean="0">
                <a:solidFill>
                  <a:schemeClr val="accent1"/>
                </a:solidFill>
              </a:rPr>
              <a:t>separately</a:t>
            </a:r>
            <a:r>
              <a:rPr lang="en-US" sz="2000" dirty="0" smtClean="0">
                <a:solidFill>
                  <a:schemeClr val="accent1"/>
                </a:solidFill>
              </a:rPr>
              <a:t> </a:t>
            </a:r>
            <a:r>
              <a:rPr lang="en-US" sz="2000" dirty="0">
                <a:solidFill>
                  <a:schemeClr val="accent1"/>
                </a:solidFill>
              </a:rPr>
              <a:t>and refer to</a:t>
            </a:r>
            <a:r>
              <a:rPr lang="en-US" sz="2000" b="1" dirty="0">
                <a:solidFill>
                  <a:schemeClr val="tx2"/>
                </a:solidFill>
              </a:rPr>
              <a:t> the protection of human health, the quality of life, the protection of vegetation and the ecosystem.</a:t>
            </a:r>
          </a:p>
          <a:p>
            <a:pPr marL="342900" indent="-342900">
              <a:spcBef>
                <a:spcPct val="20000"/>
              </a:spcBef>
              <a:buFont typeface="Arial" panose="020B0604020202020204" pitchFamily="34" charset="0"/>
              <a:buChar char="•"/>
            </a:pPr>
            <a:endParaRPr lang="en-US" sz="2000" b="1" dirty="0">
              <a:solidFill>
                <a:schemeClr val="tx2"/>
              </a:solidFill>
            </a:endParaRPr>
          </a:p>
          <a:p>
            <a:pPr marL="342900" indent="-342900">
              <a:spcBef>
                <a:spcPct val="20000"/>
              </a:spcBef>
              <a:buFont typeface="Arial" panose="020B0604020202020204" pitchFamily="34" charset="0"/>
              <a:buChar char="•"/>
            </a:pPr>
            <a:r>
              <a:rPr lang="en-US" sz="2000" dirty="0">
                <a:solidFill>
                  <a:schemeClr val="accent1"/>
                </a:solidFill>
              </a:rPr>
              <a:t>The air quality categories are determined </a:t>
            </a:r>
            <a:r>
              <a:rPr lang="en-US" sz="2000" u="sng" dirty="0">
                <a:solidFill>
                  <a:schemeClr val="accent1"/>
                </a:solidFill>
              </a:rPr>
              <a:t>once a year </a:t>
            </a:r>
            <a:r>
              <a:rPr lang="en-US" sz="2000" dirty="0">
                <a:solidFill>
                  <a:schemeClr val="accent1"/>
                </a:solidFill>
              </a:rPr>
              <a:t>for </a:t>
            </a:r>
            <a:r>
              <a:rPr lang="en-US" sz="2000" b="1" dirty="0">
                <a:solidFill>
                  <a:schemeClr val="tx2"/>
                </a:solidFill>
              </a:rPr>
              <a:t>the previous calendar year.</a:t>
            </a:r>
          </a:p>
          <a:p>
            <a:pPr marL="342900" indent="-342900">
              <a:spcBef>
                <a:spcPct val="20000"/>
              </a:spcBef>
              <a:buFont typeface="Arial" panose="020B0604020202020204" pitchFamily="34" charset="0"/>
              <a:buChar char="•"/>
            </a:pPr>
            <a:endParaRPr lang="en-US" sz="2000" b="1" dirty="0">
              <a:solidFill>
                <a:schemeClr val="tx2"/>
              </a:solidFill>
            </a:endParaRPr>
          </a:p>
          <a:p>
            <a:pPr marL="342900" indent="-342900">
              <a:spcBef>
                <a:spcPct val="20000"/>
              </a:spcBef>
              <a:buFont typeface="Arial" panose="020B0604020202020204" pitchFamily="34" charset="0"/>
              <a:buChar char="•"/>
            </a:pPr>
            <a:r>
              <a:rPr lang="en-US" sz="2000" b="1" dirty="0">
                <a:solidFill>
                  <a:schemeClr val="tx2"/>
                </a:solidFill>
              </a:rPr>
              <a:t>The annual air quality monitoring </a:t>
            </a:r>
            <a:r>
              <a:rPr lang="en-US" sz="2000" b="1" dirty="0" smtClean="0">
                <a:solidFill>
                  <a:schemeClr val="tx2"/>
                </a:solidFill>
              </a:rPr>
              <a:t>report  </a:t>
            </a:r>
            <a:r>
              <a:rPr lang="hr-HR" sz="2000" b="1" dirty="0" smtClean="0">
                <a:solidFill>
                  <a:schemeClr val="tx2"/>
                </a:solidFill>
              </a:rPr>
              <a:t>on</a:t>
            </a:r>
            <a:r>
              <a:rPr lang="en-US" sz="2000" b="1" dirty="0" smtClean="0">
                <a:solidFill>
                  <a:schemeClr val="tx2"/>
                </a:solidFill>
              </a:rPr>
              <a:t> </a:t>
            </a:r>
            <a:r>
              <a:rPr lang="en-US" sz="2000" b="1" dirty="0">
                <a:solidFill>
                  <a:schemeClr val="tx2"/>
                </a:solidFill>
              </a:rPr>
              <a:t>the territory of the Republic of Croatia </a:t>
            </a:r>
            <a:r>
              <a:rPr lang="en-US" sz="2000" u="sng" dirty="0">
                <a:solidFill>
                  <a:schemeClr val="accent1"/>
                </a:solidFill>
              </a:rPr>
              <a:t>with the list of air quality categories </a:t>
            </a:r>
            <a:r>
              <a:rPr lang="en-US" sz="2000" b="1" dirty="0">
                <a:solidFill>
                  <a:schemeClr val="tx2"/>
                </a:solidFill>
              </a:rPr>
              <a:t>is made by the Agency </a:t>
            </a:r>
            <a:r>
              <a:rPr lang="en-US" sz="2000" u="sng" dirty="0">
                <a:solidFill>
                  <a:schemeClr val="accent1"/>
                </a:solidFill>
              </a:rPr>
              <a:t>and published on the web site.</a:t>
            </a:r>
          </a:p>
          <a:p>
            <a:pPr>
              <a:spcBef>
                <a:spcPct val="20000"/>
              </a:spcBef>
            </a:pPr>
            <a:r>
              <a:rPr lang="hr-HR" sz="2000" b="1" dirty="0" smtClean="0">
                <a:solidFill>
                  <a:schemeClr val="tx2"/>
                </a:solidFill>
              </a:rPr>
              <a:t>	- </a:t>
            </a:r>
            <a:r>
              <a:rPr lang="en-US" sz="2000" dirty="0" smtClean="0">
                <a:solidFill>
                  <a:schemeClr val="tx2"/>
                </a:solidFill>
                <a:hlinkClick r:id="rId2"/>
              </a:rPr>
              <a:t>http</a:t>
            </a:r>
            <a:r>
              <a:rPr lang="en-US" sz="2000" dirty="0">
                <a:solidFill>
                  <a:schemeClr val="tx2"/>
                </a:solidFill>
                <a:hlinkClick r:id="rId2"/>
              </a:rPr>
              <a:t>://</a:t>
            </a:r>
            <a:r>
              <a:rPr lang="en-US" sz="2000" dirty="0" smtClean="0">
                <a:solidFill>
                  <a:schemeClr val="tx2"/>
                </a:solidFill>
                <a:hlinkClick r:id="rId2"/>
              </a:rPr>
              <a:t>iszz.azo.hr/iskzl/godizvrpt.htm?</a:t>
            </a:r>
            <a:r>
              <a:rPr lang="hr-HR" sz="2000" dirty="0" err="1" smtClean="0">
                <a:solidFill>
                  <a:schemeClr val="tx2"/>
                </a:solidFill>
                <a:hlinkClick r:id="rId2"/>
              </a:rPr>
              <a:t>pid</a:t>
            </a:r>
            <a:r>
              <a:rPr lang="hr-HR" sz="2000" dirty="0" smtClean="0">
                <a:solidFill>
                  <a:schemeClr val="tx2"/>
                </a:solidFill>
                <a:hlinkClick r:id="rId2"/>
              </a:rPr>
              <a:t>=0&amp;t=0</a:t>
            </a:r>
            <a:endParaRPr lang="hr-HR" sz="2000" dirty="0" smtClean="0">
              <a:solidFill>
                <a:schemeClr val="tx2"/>
              </a:solidFill>
            </a:endParaRPr>
          </a:p>
          <a:p>
            <a:pPr>
              <a:spcBef>
                <a:spcPct val="20000"/>
              </a:spcBef>
            </a:pPr>
            <a:endParaRPr lang="hr-HR" sz="2000" dirty="0">
              <a:solidFill>
                <a:srgbClr val="0070C0"/>
              </a:solidFill>
            </a:endParaRPr>
          </a:p>
          <a:p>
            <a:pPr marL="342900" indent="-342900">
              <a:spcBef>
                <a:spcPct val="20000"/>
              </a:spcBef>
              <a:buFont typeface="Arial" charset="0"/>
              <a:buChar char="•"/>
            </a:pP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602268185"/>
      </p:ext>
    </p:extLst>
  </p:cSld>
  <p:clrMapOvr>
    <a:masterClrMapping/>
  </p:clrMapOvr>
  <p:transition spd="med">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ANNUAL REPORTS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76239" y="1436919"/>
            <a:ext cx="8428035" cy="469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panose="020B0604020202020204" pitchFamily="34" charset="0"/>
              <a:buChar char="•"/>
            </a:pPr>
            <a:r>
              <a:rPr lang="en-US" sz="2000" b="1" dirty="0">
                <a:solidFill>
                  <a:schemeClr val="tx2"/>
                </a:solidFill>
              </a:rPr>
              <a:t>Air quality categories - </a:t>
            </a:r>
            <a:r>
              <a:rPr lang="en-US" sz="2000" dirty="0">
                <a:solidFill>
                  <a:schemeClr val="tx2"/>
                </a:solidFill>
              </a:rPr>
              <a:t>examples from the </a:t>
            </a:r>
            <a:r>
              <a:rPr lang="hr-HR" sz="2000" dirty="0" smtClean="0">
                <a:solidFill>
                  <a:schemeClr val="tx2"/>
                </a:solidFill>
              </a:rPr>
              <a:t>A</a:t>
            </a:r>
            <a:r>
              <a:rPr lang="en-US" sz="2000" dirty="0" err="1" smtClean="0">
                <a:solidFill>
                  <a:schemeClr val="tx2"/>
                </a:solidFill>
              </a:rPr>
              <a:t>gency's</a:t>
            </a:r>
            <a:r>
              <a:rPr lang="en-US" sz="2000" dirty="0" smtClean="0">
                <a:solidFill>
                  <a:schemeClr val="tx2"/>
                </a:solidFill>
              </a:rPr>
              <a:t> </a:t>
            </a:r>
            <a:r>
              <a:rPr lang="en-US" sz="2000" dirty="0">
                <a:solidFill>
                  <a:schemeClr val="tx2"/>
                </a:solidFill>
              </a:rPr>
              <a:t>report</a:t>
            </a:r>
            <a:endParaRPr lang="hr-HR" sz="2000" dirty="0">
              <a:solidFill>
                <a:srgbClr val="0070C0"/>
              </a:solidFill>
            </a:endParaRPr>
          </a:p>
          <a:p>
            <a:pPr marL="342900" indent="-342900">
              <a:spcBef>
                <a:spcPct val="20000"/>
              </a:spcBef>
              <a:buFont typeface="Arial" charset="0"/>
              <a:buChar char="•"/>
            </a:pP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pic>
        <p:nvPicPr>
          <p:cNvPr id="2" name="Picture 1"/>
          <p:cNvPicPr>
            <a:picLocks noChangeAspect="1"/>
          </p:cNvPicPr>
          <p:nvPr/>
        </p:nvPicPr>
        <p:blipFill>
          <a:blip r:embed="rId4"/>
          <a:stretch>
            <a:fillRect/>
          </a:stretch>
        </p:blipFill>
        <p:spPr>
          <a:xfrm>
            <a:off x="888127" y="1963002"/>
            <a:ext cx="3340898" cy="4261473"/>
          </a:xfrm>
          <a:prstGeom prst="rect">
            <a:avLst/>
          </a:prstGeom>
        </p:spPr>
      </p:pic>
      <p:pic>
        <p:nvPicPr>
          <p:cNvPr id="3" name="Picture 2"/>
          <p:cNvPicPr>
            <a:picLocks noChangeAspect="1"/>
          </p:cNvPicPr>
          <p:nvPr/>
        </p:nvPicPr>
        <p:blipFill>
          <a:blip r:embed="rId5"/>
          <a:stretch>
            <a:fillRect/>
          </a:stretch>
        </p:blipFill>
        <p:spPr>
          <a:xfrm>
            <a:off x="4870587" y="1966002"/>
            <a:ext cx="3292125" cy="4285859"/>
          </a:xfrm>
          <a:prstGeom prst="rect">
            <a:avLst/>
          </a:prstGeom>
        </p:spPr>
      </p:pic>
    </p:spTree>
    <p:extLst>
      <p:ext uri="{BB962C8B-B14F-4D97-AF65-F5344CB8AC3E}">
        <p14:creationId xmlns:p14="http://schemas.microsoft.com/office/powerpoint/2010/main" val="3161567869"/>
      </p:ext>
    </p:extLst>
  </p:cSld>
  <p:clrMapOvr>
    <a:masterClrMapping/>
  </p:clrMapOvr>
  <p:transition spd="med">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ANNUAL REPORTS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76239" y="1436919"/>
            <a:ext cx="8428035" cy="469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panose="020B0604020202020204" pitchFamily="34" charset="0"/>
              <a:buChar char="•"/>
            </a:pPr>
            <a:r>
              <a:rPr lang="en-US" sz="2000" b="1" dirty="0">
                <a:solidFill>
                  <a:schemeClr val="tx2"/>
                </a:solidFill>
              </a:rPr>
              <a:t>Air quality categories - </a:t>
            </a:r>
            <a:r>
              <a:rPr lang="en-US" sz="2000" dirty="0">
                <a:solidFill>
                  <a:schemeClr val="tx2"/>
                </a:solidFill>
              </a:rPr>
              <a:t>examples from the </a:t>
            </a:r>
            <a:r>
              <a:rPr lang="hr-HR" sz="2000" dirty="0" smtClean="0">
                <a:solidFill>
                  <a:schemeClr val="tx2"/>
                </a:solidFill>
              </a:rPr>
              <a:t>A</a:t>
            </a:r>
            <a:r>
              <a:rPr lang="en-US" sz="2000" dirty="0" err="1" smtClean="0">
                <a:solidFill>
                  <a:schemeClr val="tx2"/>
                </a:solidFill>
              </a:rPr>
              <a:t>gency's</a:t>
            </a:r>
            <a:r>
              <a:rPr lang="en-US" sz="2000" dirty="0" smtClean="0">
                <a:solidFill>
                  <a:schemeClr val="tx2"/>
                </a:solidFill>
              </a:rPr>
              <a:t> </a:t>
            </a:r>
            <a:r>
              <a:rPr lang="en-US" sz="2000" dirty="0">
                <a:solidFill>
                  <a:schemeClr val="tx2"/>
                </a:solidFill>
              </a:rPr>
              <a:t>report</a:t>
            </a:r>
            <a:endParaRPr lang="hr-HR" sz="2000" dirty="0">
              <a:solidFill>
                <a:srgbClr val="0070C0"/>
              </a:solidFill>
            </a:endParaRPr>
          </a:p>
          <a:p>
            <a:pPr marL="342900" indent="-342900">
              <a:spcBef>
                <a:spcPct val="20000"/>
              </a:spcBef>
              <a:buFont typeface="Arial" charset="0"/>
              <a:buChar char="•"/>
            </a:pP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pic>
        <p:nvPicPr>
          <p:cNvPr id="4" name="Picture 3"/>
          <p:cNvPicPr>
            <a:picLocks noChangeAspect="1"/>
          </p:cNvPicPr>
          <p:nvPr/>
        </p:nvPicPr>
        <p:blipFill>
          <a:blip r:embed="rId4"/>
          <a:stretch>
            <a:fillRect/>
          </a:stretch>
        </p:blipFill>
        <p:spPr>
          <a:xfrm>
            <a:off x="638272" y="1945993"/>
            <a:ext cx="3261643" cy="4176122"/>
          </a:xfrm>
          <a:prstGeom prst="rect">
            <a:avLst/>
          </a:prstGeom>
        </p:spPr>
      </p:pic>
      <p:pic>
        <p:nvPicPr>
          <p:cNvPr id="6" name="Picture 5"/>
          <p:cNvPicPr>
            <a:picLocks noChangeAspect="1"/>
          </p:cNvPicPr>
          <p:nvPr/>
        </p:nvPicPr>
        <p:blipFill>
          <a:blip r:embed="rId5"/>
          <a:stretch>
            <a:fillRect/>
          </a:stretch>
        </p:blipFill>
        <p:spPr>
          <a:xfrm>
            <a:off x="4161948" y="2424580"/>
            <a:ext cx="4566300" cy="2719052"/>
          </a:xfrm>
          <a:prstGeom prst="rect">
            <a:avLst/>
          </a:prstGeom>
        </p:spPr>
      </p:pic>
    </p:spTree>
    <p:extLst>
      <p:ext uri="{BB962C8B-B14F-4D97-AF65-F5344CB8AC3E}">
        <p14:creationId xmlns:p14="http://schemas.microsoft.com/office/powerpoint/2010/main" val="3335395442"/>
      </p:ext>
    </p:extLst>
  </p:cSld>
  <p:clrMapOvr>
    <a:masterClrMapping/>
  </p:clrMapOvr>
  <p:transition spd="med">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ANNUAL REPORTS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76239" y="1436919"/>
            <a:ext cx="8428035" cy="469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panose="020B0604020202020204" pitchFamily="34" charset="0"/>
              <a:buChar char="•"/>
            </a:pPr>
            <a:r>
              <a:rPr lang="en-US" sz="2000" b="1" dirty="0">
                <a:solidFill>
                  <a:schemeClr val="tx2"/>
                </a:solidFill>
              </a:rPr>
              <a:t>Total number of categorized measuring </a:t>
            </a:r>
            <a:r>
              <a:rPr lang="en-US" sz="2000" dirty="0">
                <a:solidFill>
                  <a:schemeClr val="accent1"/>
                </a:solidFill>
              </a:rPr>
              <a:t>point </a:t>
            </a:r>
            <a:r>
              <a:rPr lang="en-US" sz="2000" dirty="0" smtClean="0">
                <a:solidFill>
                  <a:schemeClr val="accent1"/>
                </a:solidFill>
              </a:rPr>
              <a:t> </a:t>
            </a:r>
            <a:r>
              <a:rPr lang="en-US" sz="2000" dirty="0">
                <a:solidFill>
                  <a:schemeClr val="accent1"/>
                </a:solidFill>
              </a:rPr>
              <a:t>in </a:t>
            </a:r>
            <a:r>
              <a:rPr lang="hr-HR" sz="2000" dirty="0" err="1" smtClean="0">
                <a:solidFill>
                  <a:schemeClr val="accent1"/>
                </a:solidFill>
              </a:rPr>
              <a:t>the</a:t>
            </a:r>
            <a:r>
              <a:rPr lang="hr-HR" sz="2000" dirty="0" smtClean="0">
                <a:solidFill>
                  <a:schemeClr val="accent1"/>
                </a:solidFill>
              </a:rPr>
              <a:t> </a:t>
            </a:r>
            <a:r>
              <a:rPr lang="hr-HR" sz="2000" dirty="0" err="1" smtClean="0">
                <a:solidFill>
                  <a:schemeClr val="accent1"/>
                </a:solidFill>
              </a:rPr>
              <a:t>year</a:t>
            </a:r>
            <a:r>
              <a:rPr lang="hr-HR" sz="2000" dirty="0" smtClean="0">
                <a:solidFill>
                  <a:schemeClr val="accent1"/>
                </a:solidFill>
              </a:rPr>
              <a:t> </a:t>
            </a:r>
            <a:r>
              <a:rPr lang="en-US" sz="2000" dirty="0" smtClean="0">
                <a:solidFill>
                  <a:schemeClr val="accent1"/>
                </a:solidFill>
              </a:rPr>
              <a:t>2014</a:t>
            </a:r>
            <a:r>
              <a:rPr lang="hr-HR" sz="2000" dirty="0" smtClean="0">
                <a:solidFill>
                  <a:schemeClr val="accent1"/>
                </a:solidFill>
              </a:rPr>
              <a:t>.</a:t>
            </a:r>
            <a:r>
              <a:rPr lang="en-US" sz="2000" dirty="0" smtClean="0">
                <a:solidFill>
                  <a:schemeClr val="accent1"/>
                </a:solidFill>
              </a:rPr>
              <a:t> </a:t>
            </a:r>
            <a:r>
              <a:rPr lang="en-US" sz="2000" dirty="0">
                <a:solidFill>
                  <a:schemeClr val="accent1"/>
                </a:solidFill>
              </a:rPr>
              <a:t>and </a:t>
            </a:r>
            <a:r>
              <a:rPr lang="en-US" sz="2000" dirty="0" smtClean="0">
                <a:solidFill>
                  <a:schemeClr val="accent1"/>
                </a:solidFill>
              </a:rPr>
              <a:t>2015</a:t>
            </a:r>
            <a:r>
              <a:rPr lang="hr-HR" sz="2000" dirty="0" smtClean="0">
                <a:solidFill>
                  <a:schemeClr val="accent1"/>
                </a:solidFill>
              </a:rPr>
              <a:t>.</a:t>
            </a:r>
            <a:r>
              <a:rPr lang="en-US" sz="2000" dirty="0" smtClean="0">
                <a:solidFill>
                  <a:schemeClr val="accent1"/>
                </a:solidFill>
              </a:rPr>
              <a:t> </a:t>
            </a:r>
            <a:r>
              <a:rPr lang="en-US" sz="2000" dirty="0">
                <a:solidFill>
                  <a:schemeClr val="accent1"/>
                </a:solidFill>
              </a:rPr>
              <a:t>with number</a:t>
            </a:r>
            <a:r>
              <a:rPr lang="en-US" sz="2000" b="1" dirty="0">
                <a:solidFill>
                  <a:schemeClr val="tx2"/>
                </a:solidFill>
              </a:rPr>
              <a:t> I and II category </a:t>
            </a:r>
            <a:r>
              <a:rPr lang="en-US" sz="2000" dirty="0">
                <a:solidFill>
                  <a:schemeClr val="accent1"/>
                </a:solidFill>
              </a:rPr>
              <a:t>for each pollutant </a:t>
            </a:r>
            <a:r>
              <a:rPr lang="en-US" sz="2000" b="1" dirty="0">
                <a:solidFill>
                  <a:schemeClr val="tx2"/>
                </a:solidFill>
              </a:rPr>
              <a:t>- Agency's report</a:t>
            </a:r>
          </a:p>
          <a:p>
            <a:pPr>
              <a:spcBef>
                <a:spcPct val="20000"/>
              </a:spcBef>
            </a:pP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pic>
        <p:nvPicPr>
          <p:cNvPr id="2" name="Picture 1"/>
          <p:cNvPicPr>
            <a:picLocks noChangeAspect="1"/>
          </p:cNvPicPr>
          <p:nvPr/>
        </p:nvPicPr>
        <p:blipFill>
          <a:blip r:embed="rId4"/>
          <a:stretch>
            <a:fillRect/>
          </a:stretch>
        </p:blipFill>
        <p:spPr>
          <a:xfrm>
            <a:off x="1737935" y="2246298"/>
            <a:ext cx="5041829" cy="3743268"/>
          </a:xfrm>
          <a:prstGeom prst="rect">
            <a:avLst/>
          </a:prstGeom>
        </p:spPr>
      </p:pic>
    </p:spTree>
    <p:extLst>
      <p:ext uri="{BB962C8B-B14F-4D97-AF65-F5344CB8AC3E}">
        <p14:creationId xmlns:p14="http://schemas.microsoft.com/office/powerpoint/2010/main" val="2936194570"/>
      </p:ext>
    </p:extLst>
  </p:cSld>
  <p:clrMapOvr>
    <a:masterClrMapping/>
  </p:clrMapOvr>
  <p:transition spd="med">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ANNUAL REPORTS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027593" y="1436919"/>
            <a:ext cx="2279277" cy="469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panose="020B0604020202020204" pitchFamily="34" charset="0"/>
              <a:buChar char="•"/>
            </a:pPr>
            <a:r>
              <a:rPr lang="en-US" sz="2000" b="1" dirty="0" smtClean="0">
                <a:solidFill>
                  <a:schemeClr val="tx2"/>
                </a:solidFill>
              </a:rPr>
              <a:t>Measurement </a:t>
            </a:r>
            <a:r>
              <a:rPr lang="en-US" sz="2000" b="1" dirty="0">
                <a:solidFill>
                  <a:schemeClr val="tx2"/>
                </a:solidFill>
              </a:rPr>
              <a:t>sites by zones and agglomerations where air was the </a:t>
            </a:r>
            <a:r>
              <a:rPr lang="en-US" sz="2000" b="1" dirty="0">
                <a:solidFill>
                  <a:srgbClr val="FF0000"/>
                </a:solidFill>
              </a:rPr>
              <a:t>2nd category </a:t>
            </a:r>
            <a:r>
              <a:rPr lang="hr-HR" sz="2000" b="1" dirty="0" smtClean="0">
                <a:solidFill>
                  <a:srgbClr val="FF0000"/>
                </a:solidFill>
              </a:rPr>
              <a:t> </a:t>
            </a:r>
            <a:r>
              <a:rPr lang="en-US" sz="2000" b="1" dirty="0" smtClean="0">
                <a:solidFill>
                  <a:schemeClr val="tx2"/>
                </a:solidFill>
              </a:rPr>
              <a:t>for </a:t>
            </a:r>
            <a:r>
              <a:rPr lang="en-US" sz="2000" b="1" dirty="0">
                <a:solidFill>
                  <a:schemeClr val="tx2"/>
                </a:solidFill>
              </a:rPr>
              <a:t>all pollutants in </a:t>
            </a:r>
            <a:r>
              <a:rPr lang="hr-HR" sz="2000" b="1" dirty="0" smtClean="0">
                <a:solidFill>
                  <a:schemeClr val="tx2"/>
                </a:solidFill>
              </a:rPr>
              <a:t>a </a:t>
            </a:r>
            <a:r>
              <a:rPr lang="hr-HR" sz="2000" b="1" dirty="0" err="1" smtClean="0">
                <a:solidFill>
                  <a:schemeClr val="tx2"/>
                </a:solidFill>
              </a:rPr>
              <a:t>year</a:t>
            </a:r>
            <a:r>
              <a:rPr lang="hr-HR" sz="2000" b="1" dirty="0" smtClean="0">
                <a:solidFill>
                  <a:schemeClr val="tx2"/>
                </a:solidFill>
              </a:rPr>
              <a:t> </a:t>
            </a:r>
            <a:r>
              <a:rPr lang="en-US" sz="2000" b="1" dirty="0" smtClean="0">
                <a:solidFill>
                  <a:schemeClr val="tx2"/>
                </a:solidFill>
              </a:rPr>
              <a:t>2015</a:t>
            </a:r>
            <a:r>
              <a:rPr lang="hr-HR" sz="2000" b="1" dirty="0" smtClean="0">
                <a:solidFill>
                  <a:schemeClr val="tx2"/>
                </a:solidFill>
              </a:rPr>
              <a:t>.</a:t>
            </a: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pic>
        <p:nvPicPr>
          <p:cNvPr id="3" name="Picture 2"/>
          <p:cNvPicPr>
            <a:picLocks noChangeAspect="1"/>
          </p:cNvPicPr>
          <p:nvPr/>
        </p:nvPicPr>
        <p:blipFill>
          <a:blip r:embed="rId4"/>
          <a:stretch>
            <a:fillRect/>
          </a:stretch>
        </p:blipFill>
        <p:spPr>
          <a:xfrm>
            <a:off x="4574778" y="725409"/>
            <a:ext cx="4060288" cy="5675868"/>
          </a:xfrm>
          <a:prstGeom prst="rect">
            <a:avLst/>
          </a:prstGeom>
        </p:spPr>
      </p:pic>
    </p:spTree>
    <p:extLst>
      <p:ext uri="{BB962C8B-B14F-4D97-AF65-F5344CB8AC3E}">
        <p14:creationId xmlns:p14="http://schemas.microsoft.com/office/powerpoint/2010/main" val="3376518219"/>
      </p:ext>
    </p:extLst>
  </p:cSld>
  <p:clrMapOvr>
    <a:masterClrMapping/>
  </p:clrMapOvr>
  <p:transition spd="med">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ANNUAL REPORTS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776649" y="1296025"/>
            <a:ext cx="7577788" cy="469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panose="020B0604020202020204" pitchFamily="34" charset="0"/>
              <a:buChar char="•"/>
            </a:pPr>
            <a:r>
              <a:rPr lang="en-US" sz="2000" b="1" dirty="0">
                <a:solidFill>
                  <a:schemeClr val="tx2"/>
                </a:solidFill>
              </a:rPr>
              <a:t>Measurement sites - agglomerations on which air was the </a:t>
            </a:r>
            <a:r>
              <a:rPr lang="en-US" sz="2000" b="1" dirty="0">
                <a:solidFill>
                  <a:srgbClr val="FF0000"/>
                </a:solidFill>
              </a:rPr>
              <a:t>2nd category</a:t>
            </a:r>
            <a:r>
              <a:rPr lang="en-US" sz="2000" b="1" dirty="0">
                <a:solidFill>
                  <a:schemeClr val="tx2"/>
                </a:solidFill>
              </a:rPr>
              <a:t> for all pollutants in </a:t>
            </a:r>
            <a:r>
              <a:rPr lang="hr-HR" sz="2000" b="1" dirty="0" smtClean="0">
                <a:solidFill>
                  <a:schemeClr val="tx2"/>
                </a:solidFill>
              </a:rPr>
              <a:t>a </a:t>
            </a:r>
            <a:r>
              <a:rPr lang="hr-HR" sz="2000" b="1" dirty="0" err="1" smtClean="0">
                <a:solidFill>
                  <a:schemeClr val="tx2"/>
                </a:solidFill>
              </a:rPr>
              <a:t>year</a:t>
            </a:r>
            <a:r>
              <a:rPr lang="hr-HR" sz="2000" b="1" dirty="0" smtClean="0">
                <a:solidFill>
                  <a:schemeClr val="tx2"/>
                </a:solidFill>
              </a:rPr>
              <a:t> </a:t>
            </a:r>
            <a:r>
              <a:rPr lang="en-US" sz="2000" b="1" dirty="0" smtClean="0">
                <a:solidFill>
                  <a:schemeClr val="tx2"/>
                </a:solidFill>
              </a:rPr>
              <a:t>2015</a:t>
            </a:r>
            <a:r>
              <a:rPr lang="hr-HR" sz="2000" b="1" dirty="0" smtClean="0">
                <a:solidFill>
                  <a:schemeClr val="tx2"/>
                </a:solidFill>
              </a:rPr>
              <a:t>.</a:t>
            </a: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pic>
        <p:nvPicPr>
          <p:cNvPr id="2" name="Picture 1"/>
          <p:cNvPicPr>
            <a:picLocks noChangeAspect="1"/>
          </p:cNvPicPr>
          <p:nvPr/>
        </p:nvPicPr>
        <p:blipFill>
          <a:blip r:embed="rId4"/>
          <a:stretch>
            <a:fillRect/>
          </a:stretch>
        </p:blipFill>
        <p:spPr>
          <a:xfrm>
            <a:off x="2025063" y="2144755"/>
            <a:ext cx="5389152" cy="4109014"/>
          </a:xfrm>
          <a:prstGeom prst="rect">
            <a:avLst/>
          </a:prstGeom>
        </p:spPr>
      </p:pic>
    </p:spTree>
    <p:extLst>
      <p:ext uri="{BB962C8B-B14F-4D97-AF65-F5344CB8AC3E}">
        <p14:creationId xmlns:p14="http://schemas.microsoft.com/office/powerpoint/2010/main" val="1984568797"/>
      </p:ext>
    </p:extLst>
  </p:cSld>
  <p:clrMapOvr>
    <a:masterClrMapping/>
  </p:clrMapOvr>
  <p:transition spd="med">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ANNUAL REPORTS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776649" y="1296025"/>
            <a:ext cx="7577788" cy="469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panose="020B0604020202020204" pitchFamily="34" charset="0"/>
              <a:buChar char="•"/>
            </a:pPr>
            <a:r>
              <a:rPr lang="en-US" sz="2000" b="1" dirty="0">
                <a:solidFill>
                  <a:schemeClr val="tx2"/>
                </a:solidFill>
              </a:rPr>
              <a:t>Measurement sites - </a:t>
            </a:r>
            <a:r>
              <a:rPr lang="en-US" sz="2000" b="1" dirty="0" smtClean="0">
                <a:solidFill>
                  <a:schemeClr val="tx2"/>
                </a:solidFill>
              </a:rPr>
              <a:t>the </a:t>
            </a:r>
            <a:r>
              <a:rPr lang="en-US" sz="2000" b="1" dirty="0">
                <a:solidFill>
                  <a:schemeClr val="tx2"/>
                </a:solidFill>
              </a:rPr>
              <a:t>zones where the air was </a:t>
            </a:r>
            <a:r>
              <a:rPr lang="en-US" sz="2000" b="1" dirty="0">
                <a:solidFill>
                  <a:srgbClr val="FF0000"/>
                </a:solidFill>
              </a:rPr>
              <a:t>2nd category</a:t>
            </a:r>
            <a:r>
              <a:rPr lang="en-US" sz="2000" b="1" dirty="0">
                <a:solidFill>
                  <a:schemeClr val="tx2"/>
                </a:solidFill>
              </a:rPr>
              <a:t> </a:t>
            </a:r>
            <a:r>
              <a:rPr lang="en-US" sz="2000" b="1" dirty="0" smtClean="0">
                <a:solidFill>
                  <a:schemeClr val="tx2"/>
                </a:solidFill>
              </a:rPr>
              <a:t>for </a:t>
            </a:r>
            <a:r>
              <a:rPr lang="en-US" sz="2000" b="1" dirty="0">
                <a:solidFill>
                  <a:schemeClr val="tx2"/>
                </a:solidFill>
              </a:rPr>
              <a:t>all pollutants in </a:t>
            </a:r>
            <a:r>
              <a:rPr lang="hr-HR" sz="2000" b="1" dirty="0" smtClean="0">
                <a:solidFill>
                  <a:schemeClr val="tx2"/>
                </a:solidFill>
              </a:rPr>
              <a:t>a </a:t>
            </a:r>
            <a:r>
              <a:rPr lang="hr-HR" sz="2000" b="1" dirty="0" err="1" smtClean="0">
                <a:solidFill>
                  <a:schemeClr val="tx2"/>
                </a:solidFill>
              </a:rPr>
              <a:t>year</a:t>
            </a:r>
            <a:r>
              <a:rPr lang="hr-HR" sz="2000" b="1" dirty="0" smtClean="0">
                <a:solidFill>
                  <a:schemeClr val="tx2"/>
                </a:solidFill>
              </a:rPr>
              <a:t> </a:t>
            </a:r>
            <a:r>
              <a:rPr lang="en-US" sz="2000" b="1" dirty="0" smtClean="0">
                <a:solidFill>
                  <a:schemeClr val="tx2"/>
                </a:solidFill>
              </a:rPr>
              <a:t>2015</a:t>
            </a:r>
            <a:r>
              <a:rPr lang="hr-HR" sz="2000" b="1" dirty="0" smtClean="0">
                <a:solidFill>
                  <a:schemeClr val="tx2"/>
                </a:solidFill>
              </a:rPr>
              <a:t>.</a:t>
            </a: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pic>
        <p:nvPicPr>
          <p:cNvPr id="12" name="Picture 11"/>
          <p:cNvPicPr>
            <a:picLocks noChangeAspect="1"/>
          </p:cNvPicPr>
          <p:nvPr/>
        </p:nvPicPr>
        <p:blipFill>
          <a:blip r:embed="rId4"/>
          <a:stretch>
            <a:fillRect/>
          </a:stretch>
        </p:blipFill>
        <p:spPr>
          <a:xfrm>
            <a:off x="1531134" y="2043845"/>
            <a:ext cx="5954605" cy="501554"/>
          </a:xfrm>
          <a:prstGeom prst="rect">
            <a:avLst/>
          </a:prstGeom>
        </p:spPr>
      </p:pic>
      <p:pic>
        <p:nvPicPr>
          <p:cNvPr id="3" name="Picture 2"/>
          <p:cNvPicPr>
            <a:picLocks noChangeAspect="1"/>
          </p:cNvPicPr>
          <p:nvPr/>
        </p:nvPicPr>
        <p:blipFill>
          <a:blip r:embed="rId5"/>
          <a:stretch>
            <a:fillRect/>
          </a:stretch>
        </p:blipFill>
        <p:spPr>
          <a:xfrm>
            <a:off x="1529431" y="2542402"/>
            <a:ext cx="5956308" cy="3792041"/>
          </a:xfrm>
          <a:prstGeom prst="rect">
            <a:avLst/>
          </a:prstGeom>
        </p:spPr>
      </p:pic>
    </p:spTree>
    <p:extLst>
      <p:ext uri="{BB962C8B-B14F-4D97-AF65-F5344CB8AC3E}">
        <p14:creationId xmlns:p14="http://schemas.microsoft.com/office/powerpoint/2010/main" val="110904200"/>
      </p:ext>
    </p:extLst>
  </p:cSld>
  <p:clrMapOvr>
    <a:masterClrMapping/>
  </p:clrMapOvr>
  <p:transition spd="med">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ANNUAL REPORTS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76239" y="1640069"/>
            <a:ext cx="8428035" cy="469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panose="020B0604020202020204" pitchFamily="34" charset="0"/>
              <a:buChar char="•"/>
            </a:pPr>
            <a:r>
              <a:rPr lang="en-US" sz="2400" b="1" dirty="0">
                <a:solidFill>
                  <a:schemeClr val="tx2"/>
                </a:solidFill>
              </a:rPr>
              <a:t>Based on </a:t>
            </a:r>
            <a:r>
              <a:rPr lang="en-US" sz="2400" b="1" dirty="0" smtClean="0">
                <a:solidFill>
                  <a:schemeClr val="tx2"/>
                </a:solidFill>
              </a:rPr>
              <a:t>the </a:t>
            </a:r>
            <a:r>
              <a:rPr lang="en-US" sz="2400" b="1" dirty="0">
                <a:solidFill>
                  <a:schemeClr val="tx2"/>
                </a:solidFill>
              </a:rPr>
              <a:t>reports, the Agency produces an annual report on air quality in the Republic of </a:t>
            </a:r>
            <a:r>
              <a:rPr lang="en-US" sz="2400" b="1" dirty="0" smtClean="0">
                <a:solidFill>
                  <a:schemeClr val="tx2"/>
                </a:solidFill>
              </a:rPr>
              <a:t>Croatia</a:t>
            </a:r>
            <a:endParaRPr lang="hr-HR" sz="2400" b="1" dirty="0" smtClean="0">
              <a:solidFill>
                <a:schemeClr val="tx2"/>
              </a:solidFill>
            </a:endParaRPr>
          </a:p>
          <a:p>
            <a:pPr marL="606425" lvl="1" indent="-342900">
              <a:spcBef>
                <a:spcPct val="20000"/>
              </a:spcBef>
              <a:buFontTx/>
              <a:buChar char="-"/>
            </a:pPr>
            <a:r>
              <a:rPr lang="en-US" sz="2000" dirty="0" smtClean="0">
                <a:solidFill>
                  <a:schemeClr val="accent1"/>
                </a:solidFill>
              </a:rPr>
              <a:t>for </a:t>
            </a:r>
            <a:r>
              <a:rPr lang="en-US" sz="2000" dirty="0">
                <a:solidFill>
                  <a:schemeClr val="accent1"/>
                </a:solidFill>
              </a:rPr>
              <a:t>at least </a:t>
            </a:r>
            <a:r>
              <a:rPr lang="en-US" sz="2000" dirty="0" smtClean="0">
                <a:solidFill>
                  <a:schemeClr val="accent1"/>
                </a:solidFill>
              </a:rPr>
              <a:t>me</a:t>
            </a:r>
            <a:r>
              <a:rPr lang="hr-HR" sz="2000" dirty="0" err="1" smtClean="0">
                <a:solidFill>
                  <a:schemeClr val="accent1"/>
                </a:solidFill>
              </a:rPr>
              <a:t>asurement</a:t>
            </a:r>
            <a:r>
              <a:rPr lang="en-US" sz="2000" dirty="0" smtClean="0">
                <a:solidFill>
                  <a:schemeClr val="accent1"/>
                </a:solidFill>
              </a:rPr>
              <a:t> </a:t>
            </a:r>
            <a:r>
              <a:rPr lang="en-US" sz="2000" dirty="0">
                <a:solidFill>
                  <a:schemeClr val="accent1"/>
                </a:solidFill>
              </a:rPr>
              <a:t>sites for the monitoring of sulfur dioxide, nitrogen </a:t>
            </a:r>
            <a:r>
              <a:rPr lang="en-US" sz="2000" dirty="0" smtClean="0">
                <a:solidFill>
                  <a:schemeClr val="accent1"/>
                </a:solidFill>
              </a:rPr>
              <a:t>oxides</a:t>
            </a:r>
            <a:r>
              <a:rPr lang="hr-HR" sz="2000" dirty="0">
                <a:solidFill>
                  <a:schemeClr val="accent1"/>
                </a:solidFill>
              </a:rPr>
              <a:t>, </a:t>
            </a:r>
            <a:r>
              <a:rPr lang="hr-HR" sz="2000" dirty="0" err="1" smtClean="0">
                <a:solidFill>
                  <a:schemeClr val="accent1"/>
                </a:solidFill>
              </a:rPr>
              <a:t>particulate</a:t>
            </a:r>
            <a:r>
              <a:rPr lang="hr-HR" sz="2000" dirty="0" smtClean="0">
                <a:solidFill>
                  <a:schemeClr val="accent1"/>
                </a:solidFill>
              </a:rPr>
              <a:t> </a:t>
            </a:r>
            <a:r>
              <a:rPr lang="hr-HR" sz="2000" dirty="0" err="1" smtClean="0">
                <a:solidFill>
                  <a:schemeClr val="accent1"/>
                </a:solidFill>
              </a:rPr>
              <a:t>matter</a:t>
            </a:r>
            <a:r>
              <a:rPr lang="en-US" sz="2000" dirty="0" smtClean="0">
                <a:solidFill>
                  <a:schemeClr val="accent1"/>
                </a:solidFill>
              </a:rPr>
              <a:t> </a:t>
            </a:r>
            <a:r>
              <a:rPr lang="hr-HR" sz="2000" dirty="0" smtClean="0">
                <a:solidFill>
                  <a:schemeClr val="accent1"/>
                </a:solidFill>
              </a:rPr>
              <a:t>(</a:t>
            </a:r>
            <a:r>
              <a:rPr lang="en-US" sz="2000" dirty="0" smtClean="0">
                <a:solidFill>
                  <a:schemeClr val="accent1"/>
                </a:solidFill>
              </a:rPr>
              <a:t>PM</a:t>
            </a:r>
            <a:r>
              <a:rPr lang="en-US" sz="2000" baseline="-25000" dirty="0" smtClean="0">
                <a:solidFill>
                  <a:schemeClr val="accent1"/>
                </a:solidFill>
              </a:rPr>
              <a:t>10</a:t>
            </a:r>
            <a:r>
              <a:rPr lang="en-US" sz="2000" dirty="0" smtClean="0">
                <a:solidFill>
                  <a:schemeClr val="accent1"/>
                </a:solidFill>
              </a:rPr>
              <a:t> </a:t>
            </a:r>
            <a:r>
              <a:rPr lang="en-US" sz="2000" dirty="0">
                <a:solidFill>
                  <a:schemeClr val="accent1"/>
                </a:solidFill>
              </a:rPr>
              <a:t>and </a:t>
            </a:r>
            <a:r>
              <a:rPr lang="en-US" sz="2000" dirty="0" smtClean="0">
                <a:solidFill>
                  <a:schemeClr val="accent1"/>
                </a:solidFill>
              </a:rPr>
              <a:t>PM</a:t>
            </a:r>
            <a:r>
              <a:rPr lang="en-US" sz="2000" baseline="-25000" dirty="0" smtClean="0">
                <a:solidFill>
                  <a:schemeClr val="accent1"/>
                </a:solidFill>
              </a:rPr>
              <a:t>2,5</a:t>
            </a:r>
            <a:r>
              <a:rPr lang="hr-HR" sz="2000" dirty="0" smtClean="0">
                <a:solidFill>
                  <a:schemeClr val="accent1"/>
                </a:solidFill>
              </a:rPr>
              <a:t>),</a:t>
            </a:r>
            <a:r>
              <a:rPr lang="en-US" sz="2000" dirty="0" smtClean="0">
                <a:solidFill>
                  <a:schemeClr val="accent1"/>
                </a:solidFill>
              </a:rPr>
              <a:t> </a:t>
            </a:r>
            <a:r>
              <a:rPr lang="en-US" sz="2000" dirty="0">
                <a:solidFill>
                  <a:schemeClr val="accent1"/>
                </a:solidFill>
              </a:rPr>
              <a:t>lead, benzene, carbon monoxide, </a:t>
            </a:r>
            <a:r>
              <a:rPr lang="en-US" sz="2000" dirty="0" smtClean="0">
                <a:solidFill>
                  <a:schemeClr val="accent1"/>
                </a:solidFill>
              </a:rPr>
              <a:t>ozone </a:t>
            </a:r>
            <a:r>
              <a:rPr lang="en-US" sz="2000" dirty="0">
                <a:solidFill>
                  <a:schemeClr val="accent1"/>
                </a:solidFill>
              </a:rPr>
              <a:t>and ozone precursors, </a:t>
            </a:r>
            <a:r>
              <a:rPr lang="en-US" sz="2000" dirty="0" err="1" smtClean="0">
                <a:solidFill>
                  <a:schemeClr val="accent1"/>
                </a:solidFill>
              </a:rPr>
              <a:t>arsen</a:t>
            </a:r>
            <a:r>
              <a:rPr lang="hr-HR" sz="2000" dirty="0" err="1" smtClean="0">
                <a:solidFill>
                  <a:schemeClr val="accent1"/>
                </a:solidFill>
              </a:rPr>
              <a:t>ic</a:t>
            </a:r>
            <a:r>
              <a:rPr lang="en-US" sz="2000" dirty="0" smtClean="0">
                <a:solidFill>
                  <a:schemeClr val="accent1"/>
                </a:solidFill>
              </a:rPr>
              <a:t>, </a:t>
            </a:r>
            <a:r>
              <a:rPr lang="en-US" sz="2000" dirty="0">
                <a:solidFill>
                  <a:schemeClr val="accent1"/>
                </a:solidFill>
              </a:rPr>
              <a:t>cadmium, mercury, nickel, </a:t>
            </a:r>
            <a:r>
              <a:rPr lang="en-US" sz="2000" dirty="0" err="1" smtClean="0">
                <a:solidFill>
                  <a:schemeClr val="accent1"/>
                </a:solidFill>
              </a:rPr>
              <a:t>benzo</a:t>
            </a:r>
            <a:r>
              <a:rPr lang="en-US" sz="2000" dirty="0" err="1">
                <a:solidFill>
                  <a:schemeClr val="accent1"/>
                </a:solidFill>
              </a:rPr>
              <a:t>pyrene</a:t>
            </a:r>
            <a:r>
              <a:rPr lang="en-US" sz="2000" dirty="0" smtClean="0">
                <a:solidFill>
                  <a:schemeClr val="accent1"/>
                </a:solidFill>
              </a:rPr>
              <a:t> and </a:t>
            </a:r>
            <a:r>
              <a:rPr lang="en-US" sz="2000" dirty="0">
                <a:solidFill>
                  <a:schemeClr val="accent1"/>
                </a:solidFill>
              </a:rPr>
              <a:t>other polycyclic aromatic hydrocarbons in air used for the mutual exchange of information and reporting on air quality between the Agency and the European Commission</a:t>
            </a:r>
            <a:r>
              <a:rPr lang="en-US" sz="2000" dirty="0" smtClean="0">
                <a:solidFill>
                  <a:schemeClr val="accent1"/>
                </a:solidFill>
              </a:rPr>
              <a:t>,</a:t>
            </a:r>
            <a:endParaRPr lang="hr-HR" sz="2000" dirty="0" smtClean="0">
              <a:solidFill>
                <a:schemeClr val="accent1"/>
              </a:solidFill>
            </a:endParaRPr>
          </a:p>
          <a:p>
            <a:pPr marL="606425" lvl="1" indent="-342900">
              <a:spcBef>
                <a:spcPct val="20000"/>
              </a:spcBef>
              <a:buFontTx/>
              <a:buChar char="-"/>
            </a:pPr>
            <a:r>
              <a:rPr lang="en-US" sz="2000" dirty="0">
                <a:solidFill>
                  <a:schemeClr val="accent1"/>
                </a:solidFill>
              </a:rPr>
              <a:t>can be made as needed for other me</a:t>
            </a:r>
            <a:r>
              <a:rPr lang="hr-HR" sz="2000" dirty="0" err="1">
                <a:solidFill>
                  <a:schemeClr val="accent1"/>
                </a:solidFill>
              </a:rPr>
              <a:t>asurement</a:t>
            </a:r>
            <a:r>
              <a:rPr lang="en-US" sz="2000" dirty="0">
                <a:solidFill>
                  <a:schemeClr val="accent1"/>
                </a:solidFill>
              </a:rPr>
              <a:t> </a:t>
            </a:r>
            <a:r>
              <a:rPr lang="hr-HR" sz="2000" dirty="0" smtClean="0">
                <a:solidFill>
                  <a:schemeClr val="accent1"/>
                </a:solidFill>
              </a:rPr>
              <a:t>site</a:t>
            </a:r>
            <a:r>
              <a:rPr lang="en-US" sz="2000" dirty="0" smtClean="0">
                <a:solidFill>
                  <a:schemeClr val="accent1"/>
                </a:solidFill>
              </a:rPr>
              <a:t> </a:t>
            </a:r>
            <a:r>
              <a:rPr lang="en-US" sz="2000" dirty="0">
                <a:solidFill>
                  <a:schemeClr val="accent1"/>
                </a:solidFill>
              </a:rPr>
              <a:t>and contain other </a:t>
            </a:r>
            <a:r>
              <a:rPr lang="hr-HR" sz="2000" dirty="0">
                <a:solidFill>
                  <a:schemeClr val="accent1"/>
                </a:solidFill>
              </a:rPr>
              <a:t> </a:t>
            </a:r>
            <a:r>
              <a:rPr lang="en-US" sz="2000" dirty="0">
                <a:solidFill>
                  <a:schemeClr val="accent1"/>
                </a:solidFill>
              </a:rPr>
              <a:t>da</a:t>
            </a:r>
            <a:r>
              <a:rPr lang="hr-HR" sz="2000" dirty="0">
                <a:solidFill>
                  <a:schemeClr val="accent1"/>
                </a:solidFill>
              </a:rPr>
              <a:t>ta</a:t>
            </a:r>
            <a:r>
              <a:rPr lang="en-US" sz="2000" dirty="0">
                <a:solidFill>
                  <a:schemeClr val="accent1"/>
                </a:solidFill>
              </a:rPr>
              <a:t> as needed </a:t>
            </a:r>
          </a:p>
          <a:p>
            <a:pPr>
              <a:spcBef>
                <a:spcPct val="20000"/>
              </a:spcBef>
            </a:pPr>
            <a:endParaRPr lang="hr-HR" sz="2000" dirty="0" smtClean="0">
              <a:solidFill>
                <a:schemeClr val="accent1"/>
              </a:solidFill>
            </a:endParaRPr>
          </a:p>
          <a:p>
            <a:pPr>
              <a:spcBef>
                <a:spcPct val="20000"/>
              </a:spcBef>
            </a:pPr>
            <a:r>
              <a:rPr lang="hr-HR" sz="2000" dirty="0">
                <a:solidFill>
                  <a:schemeClr val="accent1"/>
                </a:solidFill>
              </a:rPr>
              <a:t>	</a:t>
            </a:r>
            <a:r>
              <a:rPr lang="en-US" sz="2000" dirty="0" smtClean="0">
                <a:solidFill>
                  <a:schemeClr val="accent1"/>
                </a:solidFill>
                <a:hlinkClick r:id="rId2"/>
              </a:rPr>
              <a:t>http</a:t>
            </a:r>
            <a:r>
              <a:rPr lang="en-US" sz="2000" dirty="0">
                <a:solidFill>
                  <a:schemeClr val="accent1"/>
                </a:solidFill>
                <a:hlinkClick r:id="rId2"/>
              </a:rPr>
              <a:t>://</a:t>
            </a:r>
            <a:r>
              <a:rPr lang="en-US" sz="2000" dirty="0" smtClean="0">
                <a:solidFill>
                  <a:schemeClr val="accent1"/>
                </a:solidFill>
                <a:hlinkClick r:id="rId2"/>
              </a:rPr>
              <a:t>iszz.azo.hr/iskzl/godizvrpt.htm?pid=0&amp;t=0</a:t>
            </a:r>
            <a:endParaRPr lang="hr-HR" sz="2000" dirty="0" smtClean="0">
              <a:solidFill>
                <a:schemeClr val="accent1"/>
              </a:solidFill>
            </a:endParaRPr>
          </a:p>
          <a:p>
            <a:pPr>
              <a:spcBef>
                <a:spcPct val="20000"/>
              </a:spcBef>
            </a:pPr>
            <a:endParaRPr lang="hr-HR" sz="2000" dirty="0">
              <a:solidFill>
                <a:srgbClr val="0070C0"/>
              </a:solidFill>
            </a:endParaRPr>
          </a:p>
          <a:p>
            <a:pPr marL="342900" indent="-342900">
              <a:spcBef>
                <a:spcPct val="20000"/>
              </a:spcBef>
              <a:buFont typeface="Arial" charset="0"/>
              <a:buChar char="•"/>
            </a:pP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719979554"/>
      </p:ext>
    </p:extLst>
  </p:cSld>
  <p:clrMapOvr>
    <a:masterClrMapping/>
  </p:clrMapOvr>
  <p:transition spd="med">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13.1   </a:t>
            </a:r>
            <a:r>
              <a:rPr lang="hr-HR" sz="2800" b="1" dirty="0">
                <a:solidFill>
                  <a:schemeClr val="tx2"/>
                </a:solidFill>
                <a:effectLst>
                  <a:glow>
                    <a:srgbClr val="7F7F7F">
                      <a:alpha val="35000"/>
                    </a:srgbClr>
                  </a:glow>
                </a:effectLst>
              </a:rPr>
              <a:t>DATA REQUIRED TO SUBMIT</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94154" y="1295400"/>
            <a:ext cx="8362950" cy="5006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US" sz="2400" b="1" dirty="0">
                <a:solidFill>
                  <a:schemeClr val="tx2"/>
                </a:solidFill>
              </a:rPr>
              <a:t>Air </a:t>
            </a:r>
            <a:r>
              <a:rPr lang="hr-HR" sz="2400" b="1" dirty="0" smtClean="0">
                <a:solidFill>
                  <a:schemeClr val="tx2"/>
                </a:solidFill>
              </a:rPr>
              <a:t>p</a:t>
            </a:r>
            <a:r>
              <a:rPr lang="en-US" sz="2400" b="1" dirty="0" smtClean="0">
                <a:solidFill>
                  <a:schemeClr val="tx2"/>
                </a:solidFill>
              </a:rPr>
              <a:t>rotection</a:t>
            </a:r>
            <a:r>
              <a:rPr lang="hr-HR" sz="2400" b="1" dirty="0" smtClean="0">
                <a:solidFill>
                  <a:schemeClr val="tx2"/>
                </a:solidFill>
              </a:rPr>
              <a:t> </a:t>
            </a:r>
            <a:r>
              <a:rPr lang="hr-HR" sz="2400" b="1" dirty="0">
                <a:solidFill>
                  <a:schemeClr val="tx2"/>
                </a:solidFill>
              </a:rPr>
              <a:t>i</a:t>
            </a:r>
            <a:r>
              <a:rPr lang="en-US" sz="2400" b="1" dirty="0" smtClean="0">
                <a:solidFill>
                  <a:schemeClr val="tx2"/>
                </a:solidFill>
              </a:rPr>
              <a:t>nformation </a:t>
            </a:r>
            <a:r>
              <a:rPr lang="hr-HR" sz="2400" b="1" dirty="0">
                <a:solidFill>
                  <a:schemeClr val="tx2"/>
                </a:solidFill>
              </a:rPr>
              <a:t>s</a:t>
            </a:r>
            <a:r>
              <a:rPr lang="en-US" sz="2400" b="1" dirty="0" smtClean="0">
                <a:solidFill>
                  <a:schemeClr val="tx2"/>
                </a:solidFill>
              </a:rPr>
              <a:t>ystem</a:t>
            </a:r>
            <a:r>
              <a:rPr lang="hr-HR" sz="2400" b="1" dirty="0" smtClean="0">
                <a:solidFill>
                  <a:schemeClr val="tx2"/>
                </a:solidFill>
              </a:rPr>
              <a:t> </a:t>
            </a:r>
            <a:r>
              <a:rPr lang="en-US" sz="2400" b="1" dirty="0" smtClean="0">
                <a:solidFill>
                  <a:schemeClr val="tx2"/>
                </a:solidFill>
              </a:rPr>
              <a:t>contains </a:t>
            </a:r>
            <a:r>
              <a:rPr lang="en-US" sz="2400" b="1" dirty="0">
                <a:solidFill>
                  <a:srgbClr val="FF0000"/>
                </a:solidFill>
              </a:rPr>
              <a:t>(continued):</a:t>
            </a:r>
            <a:endParaRPr lang="hr-HR" sz="2400" b="1" dirty="0" smtClean="0">
              <a:solidFill>
                <a:srgbClr val="FF0000"/>
              </a:solidFill>
            </a:endParaRPr>
          </a:p>
          <a:p>
            <a:pPr marL="742950" lvl="1" indent="-285750">
              <a:spcBef>
                <a:spcPct val="20000"/>
              </a:spcBef>
              <a:buFont typeface="Arial" charset="0"/>
              <a:buChar char="–"/>
            </a:pPr>
            <a:r>
              <a:rPr lang="en-US" sz="2000" dirty="0" smtClean="0">
                <a:solidFill>
                  <a:srgbClr val="0070C0"/>
                </a:solidFill>
              </a:rPr>
              <a:t>alert</a:t>
            </a:r>
            <a:r>
              <a:rPr lang="hr-HR" sz="2000" dirty="0" smtClean="0">
                <a:solidFill>
                  <a:srgbClr val="0070C0"/>
                </a:solidFill>
              </a:rPr>
              <a:t> </a:t>
            </a:r>
            <a:r>
              <a:rPr lang="en-US" sz="2000" dirty="0" smtClean="0">
                <a:solidFill>
                  <a:srgbClr val="0070C0"/>
                </a:solidFill>
              </a:rPr>
              <a:t>thresholds </a:t>
            </a:r>
            <a:r>
              <a:rPr lang="hr-HR" sz="2000" dirty="0" smtClean="0">
                <a:solidFill>
                  <a:srgbClr val="0070C0"/>
                </a:solidFill>
              </a:rPr>
              <a:t>and information</a:t>
            </a:r>
            <a:r>
              <a:rPr lang="en-US" sz="2000" dirty="0" smtClean="0">
                <a:solidFill>
                  <a:srgbClr val="0070C0"/>
                </a:solidFill>
              </a:rPr>
              <a:t> </a:t>
            </a:r>
            <a:r>
              <a:rPr lang="en-US" sz="2000" dirty="0">
                <a:solidFill>
                  <a:srgbClr val="0070C0"/>
                </a:solidFill>
              </a:rPr>
              <a:t>threshold </a:t>
            </a:r>
            <a:r>
              <a:rPr lang="en-US" sz="2000" dirty="0" smtClean="0">
                <a:solidFill>
                  <a:srgbClr val="0070C0"/>
                </a:solidFill>
              </a:rPr>
              <a:t>exceeding</a:t>
            </a:r>
            <a:r>
              <a:rPr lang="hr-HR" sz="2000" dirty="0" smtClean="0">
                <a:solidFill>
                  <a:srgbClr val="0070C0"/>
                </a:solidFill>
              </a:rPr>
              <a:t> </a:t>
            </a:r>
            <a:r>
              <a:rPr lang="en-US" sz="2000" dirty="0" smtClean="0">
                <a:solidFill>
                  <a:srgbClr val="0070C0"/>
                </a:solidFill>
              </a:rPr>
              <a:t>da</a:t>
            </a:r>
            <a:r>
              <a:rPr lang="hr-HR" sz="2000" dirty="0">
                <a:solidFill>
                  <a:srgbClr val="0070C0"/>
                </a:solidFill>
              </a:rPr>
              <a:t>t</a:t>
            </a:r>
            <a:r>
              <a:rPr lang="en-US" sz="2000" dirty="0" smtClean="0">
                <a:solidFill>
                  <a:srgbClr val="0070C0"/>
                </a:solidFill>
              </a:rPr>
              <a:t>a</a:t>
            </a:r>
            <a:r>
              <a:rPr lang="hr-HR" sz="2000" dirty="0" smtClean="0">
                <a:solidFill>
                  <a:srgbClr val="0070C0"/>
                </a:solidFill>
              </a:rPr>
              <a:t> </a:t>
            </a:r>
            <a:r>
              <a:rPr lang="en-US" sz="2000" dirty="0" smtClean="0">
                <a:solidFill>
                  <a:srgbClr val="0070C0"/>
                </a:solidFill>
              </a:rPr>
              <a:t>and </a:t>
            </a:r>
            <a:r>
              <a:rPr lang="en-US" sz="2000" dirty="0">
                <a:solidFill>
                  <a:srgbClr val="0070C0"/>
                </a:solidFill>
              </a:rPr>
              <a:t>measures for human health and environment </a:t>
            </a:r>
            <a:r>
              <a:rPr lang="en-US" sz="2000" dirty="0" smtClean="0">
                <a:solidFill>
                  <a:srgbClr val="0070C0"/>
                </a:solidFill>
              </a:rPr>
              <a:t>protection on </a:t>
            </a:r>
            <a:r>
              <a:rPr lang="en-US" sz="2000" dirty="0">
                <a:solidFill>
                  <a:srgbClr val="0070C0"/>
                </a:solidFill>
              </a:rPr>
              <a:t>such occasions,</a:t>
            </a:r>
          </a:p>
          <a:p>
            <a:pPr marL="742950" lvl="1" indent="-285750">
              <a:spcBef>
                <a:spcPct val="20000"/>
              </a:spcBef>
              <a:buFont typeface="Arial" charset="0"/>
              <a:buChar char="–"/>
            </a:pPr>
            <a:r>
              <a:rPr lang="en-US" sz="2000" dirty="0">
                <a:solidFill>
                  <a:srgbClr val="0070C0"/>
                </a:solidFill>
              </a:rPr>
              <a:t>data on legal entities carrying out the activity of air quality monitoring, emission monitoring of pollutants in air from immovable sources, accuracy verification </a:t>
            </a:r>
            <a:r>
              <a:rPr lang="en-US" sz="2000" dirty="0" smtClean="0">
                <a:solidFill>
                  <a:srgbClr val="0070C0"/>
                </a:solidFill>
              </a:rPr>
              <a:t>of </a:t>
            </a:r>
            <a:r>
              <a:rPr lang="en-US" sz="2000" dirty="0">
                <a:solidFill>
                  <a:srgbClr val="0070C0"/>
                </a:solidFill>
              </a:rPr>
              <a:t>the measuring system for continuous measurement of pollutant emissions from the immovable sources and quality assurance of air quality measurement and data,</a:t>
            </a:r>
          </a:p>
          <a:p>
            <a:pPr marL="742950" lvl="1" indent="-285750">
              <a:spcBef>
                <a:spcPct val="20000"/>
              </a:spcBef>
              <a:buFont typeface="Arial" charset="0"/>
              <a:buChar char="–"/>
            </a:pPr>
            <a:r>
              <a:rPr lang="en-US" sz="2000" dirty="0" smtClean="0">
                <a:solidFill>
                  <a:srgbClr val="0070C0"/>
                </a:solidFill>
              </a:rPr>
              <a:t>performed inspection</a:t>
            </a:r>
            <a:r>
              <a:rPr lang="hr-HR" sz="2000" dirty="0" smtClean="0">
                <a:solidFill>
                  <a:srgbClr val="0070C0"/>
                </a:solidFill>
              </a:rPr>
              <a:t> data</a:t>
            </a:r>
            <a:r>
              <a:rPr lang="en-US" sz="2000" dirty="0" smtClean="0">
                <a:solidFill>
                  <a:srgbClr val="0070C0"/>
                </a:solidFill>
              </a:rPr>
              <a:t>,</a:t>
            </a:r>
            <a:endParaRPr lang="en-US" sz="2000" dirty="0">
              <a:solidFill>
                <a:srgbClr val="0070C0"/>
              </a:solidFill>
            </a:endParaRPr>
          </a:p>
          <a:p>
            <a:pPr marL="742950" lvl="1" indent="-285750">
              <a:spcBef>
                <a:spcPct val="20000"/>
              </a:spcBef>
              <a:buFont typeface="Arial" charset="0"/>
              <a:buChar char="–"/>
            </a:pPr>
            <a:r>
              <a:rPr lang="en-US" sz="2000" dirty="0" smtClean="0">
                <a:solidFill>
                  <a:srgbClr val="0070C0"/>
                </a:solidFill>
              </a:rPr>
              <a:t>committed</a:t>
            </a:r>
            <a:r>
              <a:rPr lang="hr-HR" sz="2000" dirty="0" smtClean="0">
                <a:solidFill>
                  <a:srgbClr val="0070C0"/>
                </a:solidFill>
              </a:rPr>
              <a:t> </a:t>
            </a:r>
            <a:r>
              <a:rPr lang="en-US" sz="2000" dirty="0" smtClean="0">
                <a:solidFill>
                  <a:srgbClr val="0070C0"/>
                </a:solidFill>
              </a:rPr>
              <a:t>offenses</a:t>
            </a:r>
            <a:r>
              <a:rPr lang="hr-HR" sz="2000" dirty="0" smtClean="0">
                <a:solidFill>
                  <a:srgbClr val="0070C0"/>
                </a:solidFill>
              </a:rPr>
              <a:t> </a:t>
            </a:r>
            <a:r>
              <a:rPr lang="en-US" sz="2000" dirty="0" smtClean="0">
                <a:solidFill>
                  <a:srgbClr val="0070C0"/>
                </a:solidFill>
              </a:rPr>
              <a:t>information,</a:t>
            </a:r>
            <a:endParaRPr lang="en-US" sz="2000" dirty="0">
              <a:solidFill>
                <a:srgbClr val="0070C0"/>
              </a:solidFill>
            </a:endParaRPr>
          </a:p>
          <a:p>
            <a:pPr marL="742950" lvl="1" indent="-285750">
              <a:spcBef>
                <a:spcPct val="20000"/>
              </a:spcBef>
              <a:buFont typeface="Arial" charset="0"/>
              <a:buChar char="–"/>
            </a:pPr>
            <a:r>
              <a:rPr lang="en-US" sz="2000" dirty="0">
                <a:solidFill>
                  <a:srgbClr val="0070C0"/>
                </a:solidFill>
              </a:rPr>
              <a:t>other data important for </a:t>
            </a:r>
            <a:r>
              <a:rPr lang="en-US" sz="2000" dirty="0" smtClean="0">
                <a:solidFill>
                  <a:srgbClr val="0070C0"/>
                </a:solidFill>
              </a:rPr>
              <a:t>the air</a:t>
            </a:r>
            <a:r>
              <a:rPr lang="hr-HR" sz="2000" dirty="0" smtClean="0">
                <a:solidFill>
                  <a:srgbClr val="0070C0"/>
                </a:solidFill>
              </a:rPr>
              <a:t> </a:t>
            </a:r>
            <a:r>
              <a:rPr lang="en-US" sz="2000" dirty="0" smtClean="0">
                <a:solidFill>
                  <a:srgbClr val="0070C0"/>
                </a:solidFill>
              </a:rPr>
              <a:t>protection, </a:t>
            </a:r>
            <a:r>
              <a:rPr lang="en-US" sz="2000" dirty="0">
                <a:solidFill>
                  <a:srgbClr val="0070C0"/>
                </a:solidFill>
              </a:rPr>
              <a:t>ozone layer, </a:t>
            </a:r>
            <a:r>
              <a:rPr lang="en-US" sz="2000" dirty="0" smtClean="0">
                <a:solidFill>
                  <a:srgbClr val="0070C0"/>
                </a:solidFill>
              </a:rPr>
              <a:t>climate </a:t>
            </a:r>
            <a:r>
              <a:rPr lang="en-US" sz="2000" dirty="0">
                <a:solidFill>
                  <a:srgbClr val="0070C0"/>
                </a:solidFill>
              </a:rPr>
              <a:t>change </a:t>
            </a:r>
            <a:r>
              <a:rPr lang="en-US" sz="2000" dirty="0" smtClean="0">
                <a:solidFill>
                  <a:srgbClr val="0070C0"/>
                </a:solidFill>
              </a:rPr>
              <a:t>mitigation</a:t>
            </a:r>
            <a:r>
              <a:rPr lang="hr-HR" sz="2000" dirty="0" smtClean="0">
                <a:solidFill>
                  <a:srgbClr val="0070C0"/>
                </a:solidFill>
              </a:rPr>
              <a:t> </a:t>
            </a:r>
            <a:r>
              <a:rPr lang="en-US" sz="2000" dirty="0" smtClean="0">
                <a:solidFill>
                  <a:srgbClr val="0070C0"/>
                </a:solidFill>
              </a:rPr>
              <a:t>and </a:t>
            </a:r>
            <a:r>
              <a:rPr lang="en-US" sz="2000" dirty="0">
                <a:solidFill>
                  <a:srgbClr val="0070C0"/>
                </a:solidFill>
              </a:rPr>
              <a:t>adaptation to climate </a:t>
            </a:r>
            <a:r>
              <a:rPr lang="en-US" sz="2000" dirty="0" smtClean="0">
                <a:solidFill>
                  <a:srgbClr val="0070C0"/>
                </a:solidFill>
              </a:rPr>
              <a:t>change</a:t>
            </a:r>
            <a:endParaRPr lang="hr-HR" sz="2000" dirty="0" smtClean="0">
              <a:solidFill>
                <a:srgbClr val="0070C0"/>
              </a:solidFill>
            </a:endParaRPr>
          </a:p>
          <a:p>
            <a:pPr marL="742950" lvl="1" indent="-285750">
              <a:spcBef>
                <a:spcPct val="20000"/>
              </a:spcBef>
              <a:buFont typeface="Arial" charset="0"/>
              <a:buChar char="–"/>
            </a:pPr>
            <a:r>
              <a:rPr lang="hr-HR" sz="2000" dirty="0" smtClean="0">
                <a:solidFill>
                  <a:srgbClr val="0070C0"/>
                </a:solidFill>
              </a:rPr>
              <a:t>……</a:t>
            </a:r>
            <a:endParaRPr lang="en-US"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4130579988"/>
      </p:ext>
    </p:extLst>
  </p:cSld>
  <p:clrMapOvr>
    <a:masterClrMapping/>
  </p:clrMapOvr>
  <p:transition spd="med">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ANNUAL REPORTS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76239" y="1640069"/>
            <a:ext cx="8428035" cy="469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panose="020B0604020202020204" pitchFamily="34" charset="0"/>
              <a:buChar char="•"/>
            </a:pPr>
            <a:r>
              <a:rPr lang="en-US" sz="2400" b="1" u="sng" dirty="0">
                <a:solidFill>
                  <a:schemeClr val="tx2"/>
                </a:solidFill>
              </a:rPr>
              <a:t>The </a:t>
            </a:r>
            <a:r>
              <a:rPr lang="en-US" sz="2400" b="1" u="sng" dirty="0" smtClean="0">
                <a:solidFill>
                  <a:schemeClr val="tx2"/>
                </a:solidFill>
              </a:rPr>
              <a:t>Agency</a:t>
            </a:r>
            <a:r>
              <a:rPr lang="hr-HR" sz="2400" b="1" u="sng" dirty="0" smtClean="0">
                <a:solidFill>
                  <a:schemeClr val="tx2"/>
                </a:solidFill>
              </a:rPr>
              <a:t>’s </a:t>
            </a:r>
            <a:r>
              <a:rPr lang="en-US" sz="2400" b="1" u="sng" dirty="0" smtClean="0">
                <a:solidFill>
                  <a:schemeClr val="tx2"/>
                </a:solidFill>
              </a:rPr>
              <a:t>report contains:</a:t>
            </a:r>
            <a:endParaRPr lang="hr-HR" sz="2400" b="1" u="sng" dirty="0" smtClean="0">
              <a:solidFill>
                <a:schemeClr val="tx2"/>
              </a:solidFill>
            </a:endParaRPr>
          </a:p>
          <a:p>
            <a:pPr marL="342900" indent="-342900">
              <a:spcBef>
                <a:spcPct val="20000"/>
              </a:spcBef>
              <a:buFont typeface="Arial" panose="020B0604020202020204" pitchFamily="34" charset="0"/>
              <a:buChar char="•"/>
            </a:pPr>
            <a:endParaRPr lang="hr-HR" sz="2000" dirty="0" smtClean="0">
              <a:solidFill>
                <a:schemeClr val="accent1"/>
              </a:solidFill>
            </a:endParaRPr>
          </a:p>
          <a:p>
            <a:pPr marL="606425" lvl="1" indent="-342900">
              <a:spcBef>
                <a:spcPct val="20000"/>
              </a:spcBef>
              <a:buFontTx/>
              <a:buChar char="-"/>
            </a:pPr>
            <a:r>
              <a:rPr lang="en-US" sz="2000" dirty="0">
                <a:solidFill>
                  <a:schemeClr val="accent1"/>
                </a:solidFill>
              </a:rPr>
              <a:t>air pollution </a:t>
            </a:r>
            <a:r>
              <a:rPr lang="en-US" sz="2000" dirty="0" smtClean="0">
                <a:solidFill>
                  <a:schemeClr val="accent1"/>
                </a:solidFill>
              </a:rPr>
              <a:t>assessment  by </a:t>
            </a:r>
            <a:r>
              <a:rPr lang="en-US" sz="2000" dirty="0">
                <a:solidFill>
                  <a:schemeClr val="accent1"/>
                </a:solidFill>
              </a:rPr>
              <a:t>pollutants for each zone and agglomeration</a:t>
            </a:r>
          </a:p>
          <a:p>
            <a:pPr marL="606425" lvl="1" indent="-342900">
              <a:spcBef>
                <a:spcPct val="20000"/>
              </a:spcBef>
              <a:buFontTx/>
              <a:buChar char="-"/>
            </a:pPr>
            <a:r>
              <a:rPr lang="en-US" sz="2000" dirty="0">
                <a:solidFill>
                  <a:schemeClr val="accent1"/>
                </a:solidFill>
              </a:rPr>
              <a:t>summary levels that exceed the limit values, target values, long-term goals, </a:t>
            </a:r>
            <a:r>
              <a:rPr lang="hr-HR" sz="2000" dirty="0" smtClean="0">
                <a:solidFill>
                  <a:schemeClr val="accent1"/>
                </a:solidFill>
              </a:rPr>
              <a:t>information</a:t>
            </a:r>
            <a:r>
              <a:rPr lang="en-US" sz="2000" dirty="0" smtClean="0">
                <a:solidFill>
                  <a:schemeClr val="accent1"/>
                </a:solidFill>
              </a:rPr>
              <a:t> </a:t>
            </a:r>
            <a:r>
              <a:rPr lang="en-US" sz="2000" dirty="0">
                <a:solidFill>
                  <a:schemeClr val="accent1"/>
                </a:solidFill>
              </a:rPr>
              <a:t>thresholds and alert thresholds for relevant </a:t>
            </a:r>
            <a:r>
              <a:rPr lang="en-US" sz="2000" dirty="0" smtClean="0">
                <a:solidFill>
                  <a:schemeClr val="accent1"/>
                </a:solidFill>
              </a:rPr>
              <a:t>times</a:t>
            </a:r>
            <a:r>
              <a:rPr lang="en-US" sz="2000" dirty="0">
                <a:solidFill>
                  <a:schemeClr val="accent1"/>
                </a:solidFill>
              </a:rPr>
              <a:t>. This data is combined with a summary assessment of the </a:t>
            </a:r>
            <a:r>
              <a:rPr lang="hr-HR" sz="2000" dirty="0" err="1" smtClean="0">
                <a:solidFill>
                  <a:schemeClr val="accent1"/>
                </a:solidFill>
              </a:rPr>
              <a:t>exceeding</a:t>
            </a:r>
            <a:r>
              <a:rPr lang="hr-HR" sz="2000" dirty="0" smtClean="0">
                <a:solidFill>
                  <a:schemeClr val="accent1"/>
                </a:solidFill>
              </a:rPr>
              <a:t> </a:t>
            </a:r>
            <a:r>
              <a:rPr lang="en-US" sz="2000" dirty="0" smtClean="0">
                <a:solidFill>
                  <a:schemeClr val="accent1"/>
                </a:solidFill>
              </a:rPr>
              <a:t>effects </a:t>
            </a:r>
            <a:endParaRPr lang="hr-HR" sz="2000" dirty="0" smtClean="0">
              <a:solidFill>
                <a:schemeClr val="accent1"/>
              </a:solidFill>
            </a:endParaRPr>
          </a:p>
          <a:p>
            <a:pPr marL="606425" lvl="1" indent="-342900">
              <a:spcBef>
                <a:spcPct val="20000"/>
              </a:spcBef>
              <a:buFontTx/>
              <a:buChar char="-"/>
            </a:pPr>
            <a:r>
              <a:rPr lang="hr-HR" sz="2000" dirty="0">
                <a:solidFill>
                  <a:schemeClr val="accent1"/>
                </a:solidFill>
              </a:rPr>
              <a:t>a</a:t>
            </a:r>
            <a:r>
              <a:rPr lang="en-US" sz="2000" dirty="0" err="1" smtClean="0">
                <a:solidFill>
                  <a:schemeClr val="accent1"/>
                </a:solidFill>
              </a:rPr>
              <a:t>dditional</a:t>
            </a:r>
            <a:r>
              <a:rPr lang="en-US" sz="2000" dirty="0" smtClean="0">
                <a:solidFill>
                  <a:schemeClr val="accent1"/>
                </a:solidFill>
              </a:rPr>
              <a:t> </a:t>
            </a:r>
            <a:r>
              <a:rPr lang="en-US" sz="2000" dirty="0">
                <a:solidFill>
                  <a:schemeClr val="accent1"/>
                </a:solidFill>
              </a:rPr>
              <a:t>data and estimates of forest protection when available, as well as data on other pollutants for which the monitoring provisions set out in this Regulation, such as, inter alia, some </a:t>
            </a:r>
            <a:r>
              <a:rPr lang="en-US" sz="2000" dirty="0" smtClean="0">
                <a:solidFill>
                  <a:schemeClr val="accent1"/>
                </a:solidFill>
              </a:rPr>
              <a:t>ozone </a:t>
            </a:r>
            <a:r>
              <a:rPr lang="en-US" sz="2000" dirty="0">
                <a:solidFill>
                  <a:schemeClr val="accent1"/>
                </a:solidFill>
              </a:rPr>
              <a:t>precursors that are not regulated by regulations and which are listed in the Regulation on Levels.</a:t>
            </a:r>
            <a:endParaRPr lang="hr-HR" sz="2000" dirty="0">
              <a:solidFill>
                <a:srgbClr val="0070C0"/>
              </a:solidFill>
            </a:endParaRPr>
          </a:p>
          <a:p>
            <a:pPr marL="342900" indent="-342900">
              <a:spcBef>
                <a:spcPct val="20000"/>
              </a:spcBef>
              <a:buFont typeface="Arial" charset="0"/>
              <a:buChar char="•"/>
            </a:pP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4189266385"/>
      </p:ext>
    </p:extLst>
  </p:cSld>
  <p:clrMapOvr>
    <a:masterClrMapping/>
  </p:clrMapOvr>
  <p:transition spd="med">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ANNUAL REPORTS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76239" y="1640069"/>
            <a:ext cx="8428035" cy="1240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panose="020B0604020202020204" pitchFamily="34" charset="0"/>
              <a:buChar char="•"/>
            </a:pPr>
            <a:r>
              <a:rPr lang="en-US" sz="2400" b="1" u="sng" dirty="0">
                <a:solidFill>
                  <a:schemeClr val="tx2"/>
                </a:solidFill>
              </a:rPr>
              <a:t>The </a:t>
            </a:r>
            <a:r>
              <a:rPr lang="en-US" sz="2400" b="1" u="sng" dirty="0" smtClean="0">
                <a:solidFill>
                  <a:schemeClr val="tx2"/>
                </a:solidFill>
              </a:rPr>
              <a:t>Agency</a:t>
            </a:r>
            <a:r>
              <a:rPr lang="hr-HR" sz="2400" b="1" u="sng" dirty="0" smtClean="0">
                <a:solidFill>
                  <a:schemeClr val="tx2"/>
                </a:solidFill>
              </a:rPr>
              <a:t>’s </a:t>
            </a:r>
            <a:r>
              <a:rPr lang="en-US" sz="2400" b="1" u="sng" dirty="0" smtClean="0">
                <a:solidFill>
                  <a:schemeClr val="tx2"/>
                </a:solidFill>
              </a:rPr>
              <a:t>report</a:t>
            </a:r>
            <a:r>
              <a:rPr lang="hr-HR" sz="2400" b="1" u="sng" dirty="0" smtClean="0">
                <a:solidFill>
                  <a:schemeClr val="tx2"/>
                </a:solidFill>
              </a:rPr>
              <a:t> - </a:t>
            </a:r>
            <a:r>
              <a:rPr lang="en-US" sz="2000" dirty="0">
                <a:solidFill>
                  <a:srgbClr val="0070C0"/>
                </a:solidFill>
              </a:rPr>
              <a:t>air pollution </a:t>
            </a:r>
            <a:r>
              <a:rPr lang="en-US" sz="2000" dirty="0" smtClean="0">
                <a:solidFill>
                  <a:srgbClr val="0070C0"/>
                </a:solidFill>
              </a:rPr>
              <a:t>assessment  by </a:t>
            </a:r>
            <a:r>
              <a:rPr lang="en-US" sz="2000" dirty="0">
                <a:solidFill>
                  <a:srgbClr val="0070C0"/>
                </a:solidFill>
              </a:rPr>
              <a:t>pollutants for each zone and agglomeration (</a:t>
            </a:r>
            <a:r>
              <a:rPr lang="en-US" sz="2000" dirty="0" smtClean="0">
                <a:solidFill>
                  <a:srgbClr val="0070C0"/>
                </a:solidFill>
              </a:rPr>
              <a:t>examples)</a:t>
            </a:r>
            <a:endParaRPr lang="hr-HR" sz="2000" b="1" u="sng" dirty="0" smtClean="0">
              <a:solidFill>
                <a:srgbClr val="0070C0"/>
              </a:solidFill>
            </a:endParaRPr>
          </a:p>
          <a:p>
            <a:pPr marL="342900" indent="-342900">
              <a:spcBef>
                <a:spcPct val="20000"/>
              </a:spcBef>
              <a:buFont typeface="Arial" panose="020B0604020202020204" pitchFamily="34" charset="0"/>
              <a:buChar char="•"/>
            </a:pPr>
            <a:endParaRPr lang="hr-HR" sz="2000" dirty="0" smtClean="0">
              <a:solidFill>
                <a:schemeClr val="accent1"/>
              </a:solidFill>
            </a:endParaRPr>
          </a:p>
          <a:p>
            <a:pPr marL="263525" lvl="1">
              <a:spcBef>
                <a:spcPct val="20000"/>
              </a:spcBef>
            </a:pPr>
            <a:endParaRPr lang="hr-HR" sz="2000" dirty="0" smtClean="0">
              <a:solidFill>
                <a:srgbClr val="0070C0"/>
              </a:solidFill>
            </a:endParaRPr>
          </a:p>
          <a:p>
            <a:pPr marL="342900" indent="-342900">
              <a:spcBef>
                <a:spcPct val="20000"/>
              </a:spcBef>
              <a:buFont typeface="Arial" charset="0"/>
              <a:buChar char="•"/>
            </a:pP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pic>
        <p:nvPicPr>
          <p:cNvPr id="2" name="Picture 1"/>
          <p:cNvPicPr>
            <a:picLocks noChangeAspect="1"/>
          </p:cNvPicPr>
          <p:nvPr/>
        </p:nvPicPr>
        <p:blipFill>
          <a:blip r:embed="rId4"/>
          <a:stretch>
            <a:fillRect/>
          </a:stretch>
        </p:blipFill>
        <p:spPr>
          <a:xfrm>
            <a:off x="737791" y="2367507"/>
            <a:ext cx="3785944" cy="3676207"/>
          </a:xfrm>
          <a:prstGeom prst="rect">
            <a:avLst/>
          </a:prstGeom>
        </p:spPr>
      </p:pic>
      <p:pic>
        <p:nvPicPr>
          <p:cNvPr id="3" name="Picture 2"/>
          <p:cNvPicPr>
            <a:picLocks noChangeAspect="1"/>
          </p:cNvPicPr>
          <p:nvPr/>
        </p:nvPicPr>
        <p:blipFill>
          <a:blip r:embed="rId5"/>
          <a:stretch>
            <a:fillRect/>
          </a:stretch>
        </p:blipFill>
        <p:spPr>
          <a:xfrm>
            <a:off x="4885287" y="2422377"/>
            <a:ext cx="3444539" cy="3566469"/>
          </a:xfrm>
          <a:prstGeom prst="rect">
            <a:avLst/>
          </a:prstGeom>
        </p:spPr>
      </p:pic>
    </p:spTree>
    <p:extLst>
      <p:ext uri="{BB962C8B-B14F-4D97-AF65-F5344CB8AC3E}">
        <p14:creationId xmlns:p14="http://schemas.microsoft.com/office/powerpoint/2010/main" val="2527704509"/>
      </p:ext>
    </p:extLst>
  </p:cSld>
  <p:clrMapOvr>
    <a:masterClrMapping/>
  </p:clrMapOvr>
  <p:transition spd="med">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ANNUAL REPORTS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76239" y="1640069"/>
            <a:ext cx="8428035" cy="1240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panose="020B0604020202020204" pitchFamily="34" charset="0"/>
              <a:buChar char="•"/>
            </a:pPr>
            <a:r>
              <a:rPr lang="en-US" sz="2400" b="1" u="sng" dirty="0">
                <a:solidFill>
                  <a:schemeClr val="tx2"/>
                </a:solidFill>
              </a:rPr>
              <a:t>The </a:t>
            </a:r>
            <a:r>
              <a:rPr lang="en-US" sz="2400" b="1" u="sng" dirty="0" smtClean="0">
                <a:solidFill>
                  <a:schemeClr val="tx2"/>
                </a:solidFill>
              </a:rPr>
              <a:t>Agency</a:t>
            </a:r>
            <a:r>
              <a:rPr lang="hr-HR" sz="2400" b="1" u="sng" dirty="0" smtClean="0">
                <a:solidFill>
                  <a:schemeClr val="tx2"/>
                </a:solidFill>
              </a:rPr>
              <a:t>’s </a:t>
            </a:r>
            <a:r>
              <a:rPr lang="en-US" sz="2400" b="1" u="sng" dirty="0" smtClean="0">
                <a:solidFill>
                  <a:schemeClr val="tx2"/>
                </a:solidFill>
              </a:rPr>
              <a:t>report</a:t>
            </a:r>
            <a:r>
              <a:rPr lang="hr-HR" sz="2400" b="1" u="sng" dirty="0" smtClean="0">
                <a:solidFill>
                  <a:schemeClr val="tx2"/>
                </a:solidFill>
              </a:rPr>
              <a:t> - </a:t>
            </a:r>
            <a:r>
              <a:rPr lang="en-US" sz="2000" dirty="0">
                <a:solidFill>
                  <a:srgbClr val="0070C0"/>
                </a:solidFill>
              </a:rPr>
              <a:t>air pollution </a:t>
            </a:r>
            <a:r>
              <a:rPr lang="en-US" sz="2000" dirty="0" smtClean="0">
                <a:solidFill>
                  <a:srgbClr val="0070C0"/>
                </a:solidFill>
              </a:rPr>
              <a:t>assessment  by </a:t>
            </a:r>
            <a:r>
              <a:rPr lang="en-US" sz="2000" dirty="0">
                <a:solidFill>
                  <a:srgbClr val="0070C0"/>
                </a:solidFill>
              </a:rPr>
              <a:t>pollutants for each zone and agglomeration (</a:t>
            </a:r>
            <a:r>
              <a:rPr lang="en-US" sz="2000" dirty="0" smtClean="0">
                <a:solidFill>
                  <a:srgbClr val="0070C0"/>
                </a:solidFill>
              </a:rPr>
              <a:t>examples)</a:t>
            </a:r>
            <a:endParaRPr lang="hr-HR" sz="2000" b="1" u="sng" dirty="0" smtClean="0">
              <a:solidFill>
                <a:srgbClr val="0070C0"/>
              </a:solidFill>
            </a:endParaRPr>
          </a:p>
          <a:p>
            <a:pPr marL="342900" indent="-342900">
              <a:spcBef>
                <a:spcPct val="20000"/>
              </a:spcBef>
              <a:buFont typeface="Arial" panose="020B0604020202020204" pitchFamily="34" charset="0"/>
              <a:buChar char="•"/>
            </a:pPr>
            <a:endParaRPr lang="hr-HR" sz="2000" dirty="0" smtClean="0">
              <a:solidFill>
                <a:schemeClr val="accent1"/>
              </a:solidFill>
            </a:endParaRPr>
          </a:p>
          <a:p>
            <a:pPr marL="263525" lvl="1">
              <a:spcBef>
                <a:spcPct val="20000"/>
              </a:spcBef>
            </a:pPr>
            <a:endParaRPr lang="hr-HR" sz="2000" dirty="0" smtClean="0">
              <a:solidFill>
                <a:srgbClr val="0070C0"/>
              </a:solidFill>
            </a:endParaRPr>
          </a:p>
          <a:p>
            <a:pPr marL="342900" indent="-342900">
              <a:spcBef>
                <a:spcPct val="20000"/>
              </a:spcBef>
              <a:buFont typeface="Arial" charset="0"/>
              <a:buChar char="•"/>
            </a:pP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pic>
        <p:nvPicPr>
          <p:cNvPr id="4" name="Picture 3"/>
          <p:cNvPicPr>
            <a:picLocks noChangeAspect="1"/>
          </p:cNvPicPr>
          <p:nvPr/>
        </p:nvPicPr>
        <p:blipFill>
          <a:blip r:embed="rId4"/>
          <a:stretch>
            <a:fillRect/>
          </a:stretch>
        </p:blipFill>
        <p:spPr>
          <a:xfrm>
            <a:off x="876049" y="2497535"/>
            <a:ext cx="3383573" cy="3566469"/>
          </a:xfrm>
          <a:prstGeom prst="rect">
            <a:avLst/>
          </a:prstGeom>
        </p:spPr>
      </p:pic>
      <p:pic>
        <p:nvPicPr>
          <p:cNvPr id="6" name="Picture 5"/>
          <p:cNvPicPr>
            <a:picLocks noChangeAspect="1"/>
          </p:cNvPicPr>
          <p:nvPr/>
        </p:nvPicPr>
        <p:blipFill>
          <a:blip r:embed="rId5"/>
          <a:stretch>
            <a:fillRect/>
          </a:stretch>
        </p:blipFill>
        <p:spPr>
          <a:xfrm>
            <a:off x="4608896" y="2497534"/>
            <a:ext cx="3456732" cy="3566469"/>
          </a:xfrm>
          <a:prstGeom prst="rect">
            <a:avLst/>
          </a:prstGeom>
        </p:spPr>
      </p:pic>
    </p:spTree>
    <p:extLst>
      <p:ext uri="{BB962C8B-B14F-4D97-AF65-F5344CB8AC3E}">
        <p14:creationId xmlns:p14="http://schemas.microsoft.com/office/powerpoint/2010/main" val="3700030696"/>
      </p:ext>
    </p:extLst>
  </p:cSld>
  <p:clrMapOvr>
    <a:masterClrMapping/>
  </p:clrMapOvr>
  <p:transition spd="med">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ANNUAL REPORTS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76239" y="1453854"/>
            <a:ext cx="8428035" cy="1240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b="1" u="sng" dirty="0">
                <a:solidFill>
                  <a:schemeClr val="tx2"/>
                </a:solidFill>
              </a:rPr>
              <a:t>The </a:t>
            </a:r>
            <a:r>
              <a:rPr lang="en-US" sz="2400" b="1" u="sng" dirty="0" smtClean="0">
                <a:solidFill>
                  <a:schemeClr val="tx2"/>
                </a:solidFill>
              </a:rPr>
              <a:t>Agency</a:t>
            </a:r>
            <a:r>
              <a:rPr lang="hr-HR" sz="2400" b="1" u="sng" dirty="0" smtClean="0">
                <a:solidFill>
                  <a:schemeClr val="tx2"/>
                </a:solidFill>
              </a:rPr>
              <a:t>’s </a:t>
            </a:r>
            <a:r>
              <a:rPr lang="en-US" sz="2400" b="1" u="sng" dirty="0" smtClean="0">
                <a:solidFill>
                  <a:schemeClr val="tx2"/>
                </a:solidFill>
              </a:rPr>
              <a:t>report</a:t>
            </a:r>
            <a:r>
              <a:rPr lang="hr-HR" sz="2400" b="1" u="sng" dirty="0" smtClean="0">
                <a:solidFill>
                  <a:schemeClr val="tx2"/>
                </a:solidFill>
              </a:rPr>
              <a:t> - </a:t>
            </a:r>
            <a:r>
              <a:rPr lang="en-US" sz="2000" dirty="0">
                <a:solidFill>
                  <a:srgbClr val="0070C0"/>
                </a:solidFill>
              </a:rPr>
              <a:t>summary levels exceeding threshold values, target values, long-term goals, </a:t>
            </a:r>
            <a:r>
              <a:rPr lang="hr-HR" sz="2000" dirty="0" smtClean="0">
                <a:solidFill>
                  <a:srgbClr val="0070C0"/>
                </a:solidFill>
              </a:rPr>
              <a:t>information</a:t>
            </a:r>
            <a:r>
              <a:rPr lang="en-US" sz="2000" dirty="0" smtClean="0">
                <a:solidFill>
                  <a:srgbClr val="0070C0"/>
                </a:solidFill>
              </a:rPr>
              <a:t> </a:t>
            </a:r>
            <a:r>
              <a:rPr lang="en-US" sz="2000" dirty="0">
                <a:solidFill>
                  <a:srgbClr val="0070C0"/>
                </a:solidFill>
              </a:rPr>
              <a:t>thresholds and warning thresholds, for relevant mediation </a:t>
            </a:r>
            <a:r>
              <a:rPr lang="en-US" sz="2000" dirty="0" smtClean="0">
                <a:solidFill>
                  <a:srgbClr val="0070C0"/>
                </a:solidFill>
              </a:rPr>
              <a:t>times </a:t>
            </a:r>
            <a:r>
              <a:rPr lang="en-US" sz="2000" dirty="0">
                <a:solidFill>
                  <a:srgbClr val="0070C0"/>
                </a:solidFill>
              </a:rPr>
              <a:t>(examples)</a:t>
            </a:r>
          </a:p>
          <a:p>
            <a:pPr marL="342900" indent="-342900">
              <a:spcBef>
                <a:spcPct val="20000"/>
              </a:spcBef>
              <a:buFont typeface="Arial" panose="020B0604020202020204" pitchFamily="34" charset="0"/>
              <a:buChar char="•"/>
            </a:pPr>
            <a:endParaRPr lang="hr-HR" sz="2000" dirty="0" smtClean="0">
              <a:solidFill>
                <a:schemeClr val="accent1"/>
              </a:solidFill>
            </a:endParaRPr>
          </a:p>
          <a:p>
            <a:pPr marL="263525" lvl="1">
              <a:spcBef>
                <a:spcPct val="20000"/>
              </a:spcBef>
            </a:pPr>
            <a:endParaRPr lang="hr-HR" sz="2000" dirty="0" smtClean="0">
              <a:solidFill>
                <a:srgbClr val="0070C0"/>
              </a:solidFill>
            </a:endParaRPr>
          </a:p>
          <a:p>
            <a:pPr marL="342900" indent="-342900">
              <a:spcBef>
                <a:spcPct val="20000"/>
              </a:spcBef>
              <a:buFont typeface="Arial" charset="0"/>
              <a:buChar char="•"/>
            </a:pP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pic>
        <p:nvPicPr>
          <p:cNvPr id="2" name="Picture 1"/>
          <p:cNvPicPr>
            <a:picLocks noChangeAspect="1"/>
          </p:cNvPicPr>
          <p:nvPr/>
        </p:nvPicPr>
        <p:blipFill>
          <a:blip r:embed="rId4"/>
          <a:stretch>
            <a:fillRect/>
          </a:stretch>
        </p:blipFill>
        <p:spPr>
          <a:xfrm>
            <a:off x="1272830" y="2760458"/>
            <a:ext cx="6297714" cy="3493311"/>
          </a:xfrm>
          <a:prstGeom prst="rect">
            <a:avLst/>
          </a:prstGeom>
        </p:spPr>
      </p:pic>
    </p:spTree>
    <p:extLst>
      <p:ext uri="{BB962C8B-B14F-4D97-AF65-F5344CB8AC3E}">
        <p14:creationId xmlns:p14="http://schemas.microsoft.com/office/powerpoint/2010/main" val="3379172719"/>
      </p:ext>
    </p:extLst>
  </p:cSld>
  <p:clrMapOvr>
    <a:masterClrMapping/>
  </p:clrMapOvr>
  <p:transition spd="med">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ANNUAL REPORTS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76239" y="1453854"/>
            <a:ext cx="8428035" cy="1240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b="1" u="sng" dirty="0">
                <a:solidFill>
                  <a:schemeClr val="tx2"/>
                </a:solidFill>
              </a:rPr>
              <a:t>The </a:t>
            </a:r>
            <a:r>
              <a:rPr lang="en-US" sz="2400" b="1" u="sng" dirty="0" smtClean="0">
                <a:solidFill>
                  <a:schemeClr val="tx2"/>
                </a:solidFill>
              </a:rPr>
              <a:t>Agency</a:t>
            </a:r>
            <a:r>
              <a:rPr lang="hr-HR" sz="2400" b="1" u="sng" dirty="0" smtClean="0">
                <a:solidFill>
                  <a:schemeClr val="tx2"/>
                </a:solidFill>
              </a:rPr>
              <a:t>’s </a:t>
            </a:r>
            <a:r>
              <a:rPr lang="en-US" sz="2400" b="1" u="sng" dirty="0" smtClean="0">
                <a:solidFill>
                  <a:schemeClr val="tx2"/>
                </a:solidFill>
              </a:rPr>
              <a:t>report</a:t>
            </a:r>
            <a:r>
              <a:rPr lang="hr-HR" sz="2400" b="1" u="sng" dirty="0" smtClean="0">
                <a:solidFill>
                  <a:schemeClr val="tx2"/>
                </a:solidFill>
              </a:rPr>
              <a:t> - </a:t>
            </a:r>
            <a:r>
              <a:rPr lang="en-US" sz="2000" dirty="0">
                <a:solidFill>
                  <a:srgbClr val="0070C0"/>
                </a:solidFill>
              </a:rPr>
              <a:t>summary levels exceeding threshold values, target values, long-term goals, </a:t>
            </a:r>
            <a:r>
              <a:rPr lang="hr-HR" sz="2000" dirty="0" smtClean="0">
                <a:solidFill>
                  <a:srgbClr val="0070C0"/>
                </a:solidFill>
              </a:rPr>
              <a:t>information</a:t>
            </a:r>
            <a:r>
              <a:rPr lang="en-US" sz="2000" dirty="0" smtClean="0">
                <a:solidFill>
                  <a:srgbClr val="0070C0"/>
                </a:solidFill>
              </a:rPr>
              <a:t> </a:t>
            </a:r>
            <a:r>
              <a:rPr lang="en-US" sz="2000" dirty="0">
                <a:solidFill>
                  <a:srgbClr val="0070C0"/>
                </a:solidFill>
              </a:rPr>
              <a:t>thresholds and warning thresholds, for relevant mediation </a:t>
            </a:r>
            <a:r>
              <a:rPr lang="en-US" sz="2000" dirty="0" smtClean="0">
                <a:solidFill>
                  <a:srgbClr val="0070C0"/>
                </a:solidFill>
              </a:rPr>
              <a:t>times </a:t>
            </a:r>
            <a:r>
              <a:rPr lang="en-US" sz="2000" dirty="0">
                <a:solidFill>
                  <a:srgbClr val="0070C0"/>
                </a:solidFill>
              </a:rPr>
              <a:t>(examples)</a:t>
            </a:r>
          </a:p>
          <a:p>
            <a:pPr marL="342900" indent="-342900">
              <a:spcBef>
                <a:spcPct val="20000"/>
              </a:spcBef>
              <a:buFont typeface="Arial" panose="020B0604020202020204" pitchFamily="34" charset="0"/>
              <a:buChar char="•"/>
            </a:pPr>
            <a:endParaRPr lang="hr-HR" sz="2000" dirty="0" smtClean="0">
              <a:solidFill>
                <a:schemeClr val="accent1"/>
              </a:solidFill>
            </a:endParaRPr>
          </a:p>
          <a:p>
            <a:pPr marL="263525" lvl="1">
              <a:spcBef>
                <a:spcPct val="20000"/>
              </a:spcBef>
            </a:pPr>
            <a:endParaRPr lang="hr-HR" sz="2000" dirty="0" smtClean="0">
              <a:solidFill>
                <a:srgbClr val="0070C0"/>
              </a:solidFill>
            </a:endParaRPr>
          </a:p>
          <a:p>
            <a:pPr marL="342900" indent="-342900">
              <a:spcBef>
                <a:spcPct val="20000"/>
              </a:spcBef>
              <a:buFont typeface="Arial" charset="0"/>
              <a:buChar char="•"/>
            </a:pP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pic>
        <p:nvPicPr>
          <p:cNvPr id="3" name="Picture 2"/>
          <p:cNvPicPr>
            <a:picLocks noChangeAspect="1"/>
          </p:cNvPicPr>
          <p:nvPr/>
        </p:nvPicPr>
        <p:blipFill>
          <a:blip r:embed="rId4"/>
          <a:stretch>
            <a:fillRect/>
          </a:stretch>
        </p:blipFill>
        <p:spPr>
          <a:xfrm>
            <a:off x="874095" y="2574791"/>
            <a:ext cx="7382896" cy="3261643"/>
          </a:xfrm>
          <a:prstGeom prst="rect">
            <a:avLst/>
          </a:prstGeom>
        </p:spPr>
      </p:pic>
    </p:spTree>
    <p:extLst>
      <p:ext uri="{BB962C8B-B14F-4D97-AF65-F5344CB8AC3E}">
        <p14:creationId xmlns:p14="http://schemas.microsoft.com/office/powerpoint/2010/main" val="3162083528"/>
      </p:ext>
    </p:extLst>
  </p:cSld>
  <p:clrMapOvr>
    <a:masterClrMapping/>
  </p:clrMapOvr>
  <p:transition spd="med">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ANNUAL REPORTS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76239" y="1453854"/>
            <a:ext cx="2925657" cy="1240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b="1" u="sng" dirty="0">
                <a:solidFill>
                  <a:schemeClr val="tx2"/>
                </a:solidFill>
              </a:rPr>
              <a:t>The </a:t>
            </a:r>
            <a:r>
              <a:rPr lang="en-US" sz="2400" b="1" u="sng" dirty="0" smtClean="0">
                <a:solidFill>
                  <a:schemeClr val="tx2"/>
                </a:solidFill>
              </a:rPr>
              <a:t>Agency</a:t>
            </a:r>
            <a:r>
              <a:rPr lang="hr-HR" sz="2400" b="1" u="sng" dirty="0" smtClean="0">
                <a:solidFill>
                  <a:schemeClr val="tx2"/>
                </a:solidFill>
              </a:rPr>
              <a:t>’s </a:t>
            </a:r>
            <a:r>
              <a:rPr lang="en-US" sz="2400" b="1" u="sng" dirty="0" smtClean="0">
                <a:solidFill>
                  <a:schemeClr val="tx2"/>
                </a:solidFill>
              </a:rPr>
              <a:t>report</a:t>
            </a:r>
            <a:r>
              <a:rPr lang="hr-HR" sz="2400" b="1" u="sng" dirty="0" smtClean="0">
                <a:solidFill>
                  <a:schemeClr val="tx2"/>
                </a:solidFill>
              </a:rPr>
              <a:t> - </a:t>
            </a:r>
            <a:r>
              <a:rPr lang="en-US" sz="2000" dirty="0">
                <a:solidFill>
                  <a:srgbClr val="0070C0"/>
                </a:solidFill>
              </a:rPr>
              <a:t>summary levels exceeding threshold values, target values, long-term goals, </a:t>
            </a:r>
            <a:r>
              <a:rPr lang="hr-HR" sz="2000" dirty="0" smtClean="0">
                <a:solidFill>
                  <a:srgbClr val="0070C0"/>
                </a:solidFill>
              </a:rPr>
              <a:t>information</a:t>
            </a:r>
            <a:r>
              <a:rPr lang="en-US" sz="2000" dirty="0" smtClean="0">
                <a:solidFill>
                  <a:srgbClr val="0070C0"/>
                </a:solidFill>
              </a:rPr>
              <a:t> </a:t>
            </a:r>
            <a:r>
              <a:rPr lang="en-US" sz="2000" dirty="0">
                <a:solidFill>
                  <a:srgbClr val="0070C0"/>
                </a:solidFill>
              </a:rPr>
              <a:t>thresholds and warning thresholds, for relevant mediation times (examples)</a:t>
            </a:r>
            <a:endParaRPr lang="hr-HR" sz="2000" dirty="0" smtClean="0">
              <a:solidFill>
                <a:schemeClr val="accent1"/>
              </a:solidFill>
            </a:endParaRPr>
          </a:p>
          <a:p>
            <a:pPr marL="263525" lvl="1">
              <a:spcBef>
                <a:spcPct val="20000"/>
              </a:spcBef>
            </a:pPr>
            <a:endParaRPr lang="hr-HR" sz="2000" dirty="0" smtClean="0">
              <a:solidFill>
                <a:srgbClr val="0070C0"/>
              </a:solidFill>
            </a:endParaRPr>
          </a:p>
          <a:p>
            <a:pPr marL="342900" indent="-342900">
              <a:spcBef>
                <a:spcPct val="20000"/>
              </a:spcBef>
              <a:buFont typeface="Arial" charset="0"/>
              <a:buChar char="•"/>
            </a:pP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pic>
        <p:nvPicPr>
          <p:cNvPr id="2" name="Picture 1"/>
          <p:cNvPicPr>
            <a:picLocks noChangeAspect="1"/>
          </p:cNvPicPr>
          <p:nvPr/>
        </p:nvPicPr>
        <p:blipFill>
          <a:blip r:embed="rId4"/>
          <a:stretch>
            <a:fillRect/>
          </a:stretch>
        </p:blipFill>
        <p:spPr>
          <a:xfrm>
            <a:off x="3301897" y="1559644"/>
            <a:ext cx="5255207" cy="4535817"/>
          </a:xfrm>
          <a:prstGeom prst="rect">
            <a:avLst/>
          </a:prstGeom>
        </p:spPr>
      </p:pic>
    </p:spTree>
    <p:extLst>
      <p:ext uri="{BB962C8B-B14F-4D97-AF65-F5344CB8AC3E}">
        <p14:creationId xmlns:p14="http://schemas.microsoft.com/office/powerpoint/2010/main" val="950965219"/>
      </p:ext>
    </p:extLst>
  </p:cSld>
  <p:clrMapOvr>
    <a:masterClrMapping/>
  </p:clrMapOvr>
  <p:transition spd="med">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ANNUAL REPORTS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76239" y="1453854"/>
            <a:ext cx="8254194" cy="1589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b="1" dirty="0">
                <a:solidFill>
                  <a:schemeClr val="tx2"/>
                </a:solidFill>
              </a:rPr>
              <a:t>The Agency submits to the </a:t>
            </a:r>
            <a:r>
              <a:rPr lang="en-US" sz="2400" b="1" dirty="0" smtClean="0">
                <a:solidFill>
                  <a:schemeClr val="tx2"/>
                </a:solidFill>
              </a:rPr>
              <a:t>Ministry </a:t>
            </a:r>
            <a:r>
              <a:rPr lang="hr-HR" sz="2400" b="1" dirty="0">
                <a:solidFill>
                  <a:schemeClr val="tx2"/>
                </a:solidFill>
              </a:rPr>
              <a:t>(competent </a:t>
            </a:r>
            <a:r>
              <a:rPr lang="hr-HR" sz="2400" b="1" dirty="0" err="1">
                <a:solidFill>
                  <a:schemeClr val="tx2"/>
                </a:solidFill>
              </a:rPr>
              <a:t>authority</a:t>
            </a:r>
            <a:r>
              <a:rPr lang="hr-HR" sz="2400" b="1" dirty="0">
                <a:solidFill>
                  <a:schemeClr val="tx2"/>
                </a:solidFill>
              </a:rPr>
              <a:t>) </a:t>
            </a:r>
            <a:r>
              <a:rPr lang="en-US" sz="2400" b="1" dirty="0" smtClean="0">
                <a:solidFill>
                  <a:schemeClr val="tx2"/>
                </a:solidFill>
              </a:rPr>
              <a:t>an </a:t>
            </a:r>
            <a:r>
              <a:rPr lang="en-US" sz="2400" b="1" dirty="0">
                <a:solidFill>
                  <a:schemeClr val="tx2"/>
                </a:solidFill>
              </a:rPr>
              <a:t>annual report </a:t>
            </a:r>
            <a:r>
              <a:rPr lang="en-US" sz="2400" b="1" dirty="0" smtClean="0">
                <a:solidFill>
                  <a:schemeClr val="tx2"/>
                </a:solidFill>
              </a:rPr>
              <a:t>on </a:t>
            </a:r>
            <a:r>
              <a:rPr lang="en-US" sz="2400" b="1" dirty="0">
                <a:solidFill>
                  <a:schemeClr val="tx2"/>
                </a:solidFill>
              </a:rPr>
              <a:t>the territory of the Republic of Croatia by </a:t>
            </a:r>
            <a:r>
              <a:rPr lang="hr-HR" sz="2400" b="1" dirty="0" smtClean="0">
                <a:solidFill>
                  <a:schemeClr val="tx2"/>
                </a:solidFill>
              </a:rPr>
              <a:t> </a:t>
            </a:r>
            <a:r>
              <a:rPr lang="en-US" sz="2400" b="1" dirty="0" smtClean="0">
                <a:solidFill>
                  <a:schemeClr val="tx2"/>
                </a:solidFill>
              </a:rPr>
              <a:t>September </a:t>
            </a:r>
            <a:r>
              <a:rPr lang="en-US" sz="2400" b="1" dirty="0">
                <a:solidFill>
                  <a:schemeClr val="tx2"/>
                </a:solidFill>
              </a:rPr>
              <a:t>30</a:t>
            </a:r>
            <a:r>
              <a:rPr lang="hr-HR" sz="2400" b="1" dirty="0">
                <a:solidFill>
                  <a:schemeClr val="tx2"/>
                </a:solidFill>
              </a:rPr>
              <a:t>th</a:t>
            </a:r>
            <a:r>
              <a:rPr lang="en-US" sz="2400" b="1" dirty="0">
                <a:solidFill>
                  <a:schemeClr val="tx2"/>
                </a:solidFill>
              </a:rPr>
              <a:t> of the current year for the previous calendar year and publishes it on its web </a:t>
            </a:r>
            <a:r>
              <a:rPr lang="en-US" sz="2400" b="1" dirty="0" smtClean="0">
                <a:solidFill>
                  <a:schemeClr val="tx2"/>
                </a:solidFill>
              </a:rPr>
              <a:t>site.</a:t>
            </a:r>
            <a:r>
              <a:rPr lang="en-US" sz="2000" b="1" dirty="0">
                <a:solidFill>
                  <a:schemeClr val="tx2"/>
                </a:solidFill>
              </a:rPr>
              <a:t> </a:t>
            </a:r>
            <a:endParaRPr lang="hr-HR" sz="2000" b="1"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pic>
        <p:nvPicPr>
          <p:cNvPr id="3" name="Picture 2"/>
          <p:cNvPicPr>
            <a:picLocks noChangeAspect="1"/>
          </p:cNvPicPr>
          <p:nvPr/>
        </p:nvPicPr>
        <p:blipFill>
          <a:blip r:embed="rId4"/>
          <a:stretch>
            <a:fillRect/>
          </a:stretch>
        </p:blipFill>
        <p:spPr>
          <a:xfrm>
            <a:off x="788061" y="3198392"/>
            <a:ext cx="1871634" cy="2651990"/>
          </a:xfrm>
          <a:prstGeom prst="rect">
            <a:avLst/>
          </a:prstGeom>
        </p:spPr>
      </p:pic>
      <p:pic>
        <p:nvPicPr>
          <p:cNvPr id="4" name="Picture 3"/>
          <p:cNvPicPr>
            <a:picLocks noChangeAspect="1"/>
          </p:cNvPicPr>
          <p:nvPr/>
        </p:nvPicPr>
        <p:blipFill>
          <a:blip r:embed="rId5"/>
          <a:stretch>
            <a:fillRect/>
          </a:stretch>
        </p:blipFill>
        <p:spPr>
          <a:xfrm>
            <a:off x="2835812" y="3198392"/>
            <a:ext cx="1883827" cy="2651990"/>
          </a:xfrm>
          <a:prstGeom prst="rect">
            <a:avLst/>
          </a:prstGeom>
        </p:spPr>
      </p:pic>
      <p:pic>
        <p:nvPicPr>
          <p:cNvPr id="6" name="Picture 5"/>
          <p:cNvPicPr>
            <a:picLocks noChangeAspect="1"/>
          </p:cNvPicPr>
          <p:nvPr/>
        </p:nvPicPr>
        <p:blipFill>
          <a:blip r:embed="rId6"/>
          <a:stretch>
            <a:fillRect/>
          </a:stretch>
        </p:blipFill>
        <p:spPr>
          <a:xfrm>
            <a:off x="4895756" y="3192296"/>
            <a:ext cx="1877731" cy="2658086"/>
          </a:xfrm>
          <a:prstGeom prst="rect">
            <a:avLst/>
          </a:prstGeom>
        </p:spPr>
      </p:pic>
    </p:spTree>
    <p:extLst>
      <p:ext uri="{BB962C8B-B14F-4D97-AF65-F5344CB8AC3E}">
        <p14:creationId xmlns:p14="http://schemas.microsoft.com/office/powerpoint/2010/main" val="824644026"/>
      </p:ext>
    </p:extLst>
  </p:cSld>
  <p:clrMapOvr>
    <a:masterClrMapping/>
  </p:clrMapOvr>
  <p:transition spd="med">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t>
            </a:r>
            <a:r>
              <a:rPr lang="hr-HR" sz="2800" b="1" dirty="0" smtClean="0">
                <a:solidFill>
                  <a:schemeClr val="tx2"/>
                </a:solidFill>
                <a:effectLst>
                  <a:glow>
                    <a:srgbClr val="7F7F7F">
                      <a:alpha val="35000"/>
                    </a:srgbClr>
                  </a:glow>
                </a:effectLst>
              </a:rPr>
              <a:t>DATA </a:t>
            </a:r>
            <a:r>
              <a:rPr lang="hr-HR" sz="2800" b="1" dirty="0">
                <a:solidFill>
                  <a:schemeClr val="tx2"/>
                </a:solidFill>
                <a:effectLst>
                  <a:glow>
                    <a:srgbClr val="7F7F7F">
                      <a:alpha val="35000"/>
                    </a:srgbClr>
                  </a:glow>
                </a:effectLst>
              </a:rPr>
              <a:t>SUBMISSION DYNAMICS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76239" y="1248447"/>
            <a:ext cx="8254194" cy="148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buFont typeface="Arial" panose="020B0604020202020204" pitchFamily="34" charset="0"/>
              <a:buChar char="•"/>
            </a:pPr>
            <a:r>
              <a:rPr lang="en-US" sz="2400" b="1" dirty="0">
                <a:solidFill>
                  <a:schemeClr val="tx2"/>
                </a:solidFill>
              </a:rPr>
              <a:t>State Network - </a:t>
            </a:r>
            <a:r>
              <a:rPr lang="en-US" sz="2000" dirty="0">
                <a:solidFill>
                  <a:srgbClr val="0070C0"/>
                </a:solidFill>
              </a:rPr>
              <a:t>The National </a:t>
            </a:r>
            <a:r>
              <a:rPr lang="en-US" sz="2000" dirty="0" err="1">
                <a:solidFill>
                  <a:srgbClr val="0070C0"/>
                </a:solidFill>
              </a:rPr>
              <a:t>Hydrometeorological</a:t>
            </a:r>
            <a:r>
              <a:rPr lang="en-US" sz="2000" dirty="0">
                <a:solidFill>
                  <a:srgbClr val="0070C0"/>
                </a:solidFill>
              </a:rPr>
              <a:t> Institute submits to the Ministry and Agency original and validated data and </a:t>
            </a:r>
            <a:r>
              <a:rPr lang="hr-HR" sz="2000" dirty="0" err="1" smtClean="0">
                <a:solidFill>
                  <a:srgbClr val="0070C0"/>
                </a:solidFill>
              </a:rPr>
              <a:t>air</a:t>
            </a:r>
            <a:r>
              <a:rPr lang="hr-HR" sz="2000" dirty="0" smtClean="0">
                <a:solidFill>
                  <a:srgbClr val="0070C0"/>
                </a:solidFill>
              </a:rPr>
              <a:t> </a:t>
            </a:r>
            <a:r>
              <a:rPr lang="en-US" sz="2000" dirty="0" smtClean="0">
                <a:solidFill>
                  <a:srgbClr val="0070C0"/>
                </a:solidFill>
              </a:rPr>
              <a:t>pollution</a:t>
            </a:r>
            <a:r>
              <a:rPr lang="hr-HR" sz="2000" dirty="0" smtClean="0">
                <a:solidFill>
                  <a:srgbClr val="0070C0"/>
                </a:solidFill>
              </a:rPr>
              <a:t> </a:t>
            </a:r>
            <a:r>
              <a:rPr lang="en-US" sz="2000" dirty="0" smtClean="0">
                <a:solidFill>
                  <a:srgbClr val="0070C0"/>
                </a:solidFill>
              </a:rPr>
              <a:t>reports </a:t>
            </a:r>
            <a:r>
              <a:rPr lang="en-US" sz="2000" dirty="0">
                <a:solidFill>
                  <a:srgbClr val="0070C0"/>
                </a:solidFill>
              </a:rPr>
              <a:t>on levels </a:t>
            </a:r>
            <a:r>
              <a:rPr lang="en-US" sz="2000" dirty="0" smtClean="0">
                <a:solidFill>
                  <a:srgbClr val="0070C0"/>
                </a:solidFill>
              </a:rPr>
              <a:t>and quality </a:t>
            </a:r>
            <a:r>
              <a:rPr lang="en-US" sz="2000" dirty="0">
                <a:solidFill>
                  <a:srgbClr val="0070C0"/>
                </a:solidFill>
              </a:rPr>
              <a:t>assessment by </a:t>
            </a:r>
            <a:r>
              <a:rPr lang="hr-HR" sz="2000" dirty="0" smtClean="0">
                <a:solidFill>
                  <a:srgbClr val="0070C0"/>
                </a:solidFill>
              </a:rPr>
              <a:t> </a:t>
            </a:r>
            <a:r>
              <a:rPr lang="en-US" sz="2000" dirty="0" smtClean="0">
                <a:solidFill>
                  <a:srgbClr val="0070C0"/>
                </a:solidFill>
              </a:rPr>
              <a:t>April </a:t>
            </a:r>
            <a:r>
              <a:rPr lang="en-US" sz="2000" dirty="0">
                <a:solidFill>
                  <a:srgbClr val="0070C0"/>
                </a:solidFill>
              </a:rPr>
              <a:t>30</a:t>
            </a:r>
            <a:r>
              <a:rPr lang="hr-HR" sz="2000" dirty="0">
                <a:solidFill>
                  <a:srgbClr val="0070C0"/>
                </a:solidFill>
              </a:rPr>
              <a:t>th </a:t>
            </a:r>
            <a:r>
              <a:rPr lang="en-US" sz="2000" dirty="0">
                <a:solidFill>
                  <a:srgbClr val="0070C0"/>
                </a:solidFill>
              </a:rPr>
              <a:t> </a:t>
            </a:r>
            <a:r>
              <a:rPr lang="en-US" sz="2000" dirty="0" smtClean="0">
                <a:solidFill>
                  <a:srgbClr val="0070C0"/>
                </a:solidFill>
              </a:rPr>
              <a:t>of </a:t>
            </a:r>
            <a:r>
              <a:rPr lang="en-US" sz="2000" dirty="0">
                <a:solidFill>
                  <a:srgbClr val="0070C0"/>
                </a:solidFill>
              </a:rPr>
              <a:t>the current year for the previous calendar year.</a:t>
            </a: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pic>
        <p:nvPicPr>
          <p:cNvPr id="2" name="Picture 1"/>
          <p:cNvPicPr>
            <a:picLocks noChangeAspect="1"/>
          </p:cNvPicPr>
          <p:nvPr/>
        </p:nvPicPr>
        <p:blipFill>
          <a:blip r:embed="rId4"/>
          <a:stretch>
            <a:fillRect/>
          </a:stretch>
        </p:blipFill>
        <p:spPr>
          <a:xfrm>
            <a:off x="442354" y="2658204"/>
            <a:ext cx="2610686" cy="3675571"/>
          </a:xfrm>
          <a:prstGeom prst="rect">
            <a:avLst/>
          </a:prstGeom>
        </p:spPr>
      </p:pic>
      <p:pic>
        <p:nvPicPr>
          <p:cNvPr id="8" name="Picture 7"/>
          <p:cNvPicPr>
            <a:picLocks noChangeAspect="1"/>
          </p:cNvPicPr>
          <p:nvPr/>
        </p:nvPicPr>
        <p:blipFill>
          <a:blip r:embed="rId5"/>
          <a:stretch>
            <a:fillRect/>
          </a:stretch>
        </p:blipFill>
        <p:spPr>
          <a:xfrm>
            <a:off x="3329499" y="2658204"/>
            <a:ext cx="2609025" cy="3675571"/>
          </a:xfrm>
          <a:prstGeom prst="rect">
            <a:avLst/>
          </a:prstGeom>
        </p:spPr>
      </p:pic>
      <p:pic>
        <p:nvPicPr>
          <p:cNvPr id="12" name="Picture 11"/>
          <p:cNvPicPr>
            <a:picLocks noChangeAspect="1"/>
          </p:cNvPicPr>
          <p:nvPr/>
        </p:nvPicPr>
        <p:blipFill>
          <a:blip r:embed="rId6"/>
          <a:stretch>
            <a:fillRect/>
          </a:stretch>
        </p:blipFill>
        <p:spPr>
          <a:xfrm>
            <a:off x="6021394" y="2658205"/>
            <a:ext cx="2576926" cy="3675570"/>
          </a:xfrm>
          <a:prstGeom prst="rect">
            <a:avLst/>
          </a:prstGeom>
        </p:spPr>
      </p:pic>
    </p:spTree>
    <p:extLst>
      <p:ext uri="{BB962C8B-B14F-4D97-AF65-F5344CB8AC3E}">
        <p14:creationId xmlns:p14="http://schemas.microsoft.com/office/powerpoint/2010/main" val="1289317147"/>
      </p:ext>
    </p:extLst>
  </p:cSld>
  <p:clrMapOvr>
    <a:masterClrMapping/>
  </p:clrMapOvr>
  <p:transition spd="med">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t>
            </a:r>
            <a:r>
              <a:rPr lang="hr-HR" sz="2800" b="1" dirty="0" smtClean="0">
                <a:solidFill>
                  <a:schemeClr val="tx2"/>
                </a:solidFill>
                <a:effectLst>
                  <a:glow>
                    <a:srgbClr val="7F7F7F">
                      <a:alpha val="35000"/>
                    </a:srgbClr>
                  </a:glow>
                </a:effectLst>
              </a:rPr>
              <a:t>DATA </a:t>
            </a:r>
            <a:r>
              <a:rPr lang="hr-HR" sz="2800" b="1" dirty="0">
                <a:solidFill>
                  <a:schemeClr val="tx2"/>
                </a:solidFill>
                <a:effectLst>
                  <a:glow>
                    <a:srgbClr val="7F7F7F">
                      <a:alpha val="35000"/>
                    </a:srgbClr>
                  </a:glow>
                </a:effectLst>
              </a:rPr>
              <a:t>SUBMISSION DYNAMICS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38446" y="1462654"/>
            <a:ext cx="8254194" cy="76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buFont typeface="Arial" panose="020B0604020202020204" pitchFamily="34" charset="0"/>
              <a:buChar char="•"/>
            </a:pPr>
            <a:r>
              <a:rPr lang="en-US" sz="2400" b="1" dirty="0">
                <a:solidFill>
                  <a:schemeClr val="tx2"/>
                </a:solidFill>
              </a:rPr>
              <a:t>Local Networks (JRS and JLS</a:t>
            </a:r>
            <a:r>
              <a:rPr lang="en-US" sz="2400" b="1" dirty="0" smtClean="0">
                <a:solidFill>
                  <a:schemeClr val="tx2"/>
                </a:solidFill>
              </a:rPr>
              <a:t>)</a:t>
            </a:r>
            <a:endParaRPr lang="hr-HR" sz="2400" b="1" dirty="0" smtClean="0">
              <a:solidFill>
                <a:schemeClr val="tx2"/>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
        <p:nvSpPr>
          <p:cNvPr id="3" name="Rectangle 2"/>
          <p:cNvSpPr/>
          <p:nvPr/>
        </p:nvSpPr>
        <p:spPr>
          <a:xfrm>
            <a:off x="442354" y="2055538"/>
            <a:ext cx="7771256" cy="2923877"/>
          </a:xfrm>
          <a:prstGeom prst="rect">
            <a:avLst/>
          </a:prstGeom>
        </p:spPr>
        <p:txBody>
          <a:bodyPr wrap="square">
            <a:spAutoFit/>
          </a:bodyPr>
          <a:lstStyle/>
          <a:p>
            <a:pPr marL="742950" lvl="1" indent="-285750">
              <a:spcBef>
                <a:spcPct val="20000"/>
              </a:spcBef>
              <a:buFont typeface="Arial" charset="0"/>
              <a:buChar char="–"/>
            </a:pPr>
            <a:r>
              <a:rPr lang="en-US" sz="2000" b="1" dirty="0">
                <a:solidFill>
                  <a:srgbClr val="0070C0"/>
                </a:solidFill>
              </a:rPr>
              <a:t>The legal entity - the </a:t>
            </a:r>
            <a:r>
              <a:rPr lang="hr-HR" sz="2000" b="1" dirty="0" err="1" smtClean="0">
                <a:solidFill>
                  <a:srgbClr val="0070C0"/>
                </a:solidFill>
              </a:rPr>
              <a:t>testing</a:t>
            </a:r>
            <a:r>
              <a:rPr lang="en-US" sz="2000" b="1" dirty="0" smtClean="0">
                <a:solidFill>
                  <a:srgbClr val="0070C0"/>
                </a:solidFill>
              </a:rPr>
              <a:t> </a:t>
            </a:r>
            <a:r>
              <a:rPr lang="en-US" sz="2000" b="1" dirty="0">
                <a:solidFill>
                  <a:srgbClr val="0070C0"/>
                </a:solidFill>
              </a:rPr>
              <a:t>laboratory </a:t>
            </a:r>
            <a:r>
              <a:rPr lang="en-US" sz="2000" dirty="0">
                <a:solidFill>
                  <a:srgbClr val="0070C0"/>
                </a:solidFill>
              </a:rPr>
              <a:t>shall carry out the </a:t>
            </a:r>
            <a:r>
              <a:rPr lang="hr-HR" sz="2000" dirty="0" err="1" smtClean="0">
                <a:solidFill>
                  <a:srgbClr val="0070C0"/>
                </a:solidFill>
              </a:rPr>
              <a:t>sourse</a:t>
            </a:r>
            <a:r>
              <a:rPr lang="en-US" sz="2000" dirty="0" smtClean="0">
                <a:solidFill>
                  <a:srgbClr val="0070C0"/>
                </a:solidFill>
              </a:rPr>
              <a:t> </a:t>
            </a:r>
            <a:r>
              <a:rPr lang="en-US" sz="2000" dirty="0">
                <a:solidFill>
                  <a:srgbClr val="0070C0"/>
                </a:solidFill>
              </a:rPr>
              <a:t>and validated air quality monitoring data and </a:t>
            </a:r>
            <a:r>
              <a:rPr lang="hr-HR" sz="2000" dirty="0" err="1" smtClean="0">
                <a:solidFill>
                  <a:srgbClr val="0070C0"/>
                </a:solidFill>
              </a:rPr>
              <a:t>air</a:t>
            </a:r>
            <a:r>
              <a:rPr lang="hr-HR" sz="2000" dirty="0" smtClean="0">
                <a:solidFill>
                  <a:srgbClr val="0070C0"/>
                </a:solidFill>
              </a:rPr>
              <a:t> </a:t>
            </a:r>
            <a:r>
              <a:rPr lang="en-US" sz="2000" dirty="0" smtClean="0">
                <a:solidFill>
                  <a:srgbClr val="0070C0"/>
                </a:solidFill>
              </a:rPr>
              <a:t>pollution</a:t>
            </a:r>
            <a:r>
              <a:rPr lang="hr-HR" sz="2000" dirty="0" smtClean="0">
                <a:solidFill>
                  <a:srgbClr val="0070C0"/>
                </a:solidFill>
              </a:rPr>
              <a:t> </a:t>
            </a:r>
            <a:r>
              <a:rPr lang="en-US" sz="2000" dirty="0" smtClean="0">
                <a:solidFill>
                  <a:srgbClr val="0070C0"/>
                </a:solidFill>
              </a:rPr>
              <a:t>report and </a:t>
            </a:r>
            <a:r>
              <a:rPr lang="en-US" sz="2000" dirty="0">
                <a:solidFill>
                  <a:srgbClr val="0070C0"/>
                </a:solidFill>
              </a:rPr>
              <a:t>air quality assessment to the competent administrative body of the County, City of Zagreb and the city by </a:t>
            </a:r>
            <a:r>
              <a:rPr lang="en-US" sz="2000" dirty="0" smtClean="0">
                <a:solidFill>
                  <a:srgbClr val="0070C0"/>
                </a:solidFill>
              </a:rPr>
              <a:t>31</a:t>
            </a:r>
            <a:r>
              <a:rPr lang="hr-HR" sz="2000" dirty="0" err="1" smtClean="0">
                <a:solidFill>
                  <a:srgbClr val="0070C0"/>
                </a:solidFill>
              </a:rPr>
              <a:t>th</a:t>
            </a:r>
            <a:r>
              <a:rPr lang="en-US" sz="2000" dirty="0" smtClean="0">
                <a:solidFill>
                  <a:srgbClr val="0070C0"/>
                </a:solidFill>
              </a:rPr>
              <a:t> </a:t>
            </a:r>
            <a:r>
              <a:rPr lang="en-US" sz="2000" dirty="0">
                <a:solidFill>
                  <a:srgbClr val="0070C0"/>
                </a:solidFill>
              </a:rPr>
              <a:t>March of the current year for the previous calendar year.</a:t>
            </a:r>
          </a:p>
          <a:p>
            <a:pPr marL="742950" lvl="1" indent="-285750">
              <a:spcBef>
                <a:spcPct val="20000"/>
              </a:spcBef>
              <a:buFont typeface="Arial" charset="0"/>
              <a:buChar char="–"/>
            </a:pPr>
            <a:r>
              <a:rPr lang="en-US" sz="2000" dirty="0">
                <a:solidFill>
                  <a:srgbClr val="0070C0"/>
                </a:solidFill>
              </a:rPr>
              <a:t>The competent authority of the counties, the City of Zagreb and the cities shall </a:t>
            </a:r>
            <a:r>
              <a:rPr lang="hr-HR" sz="2000" dirty="0" err="1" smtClean="0">
                <a:solidFill>
                  <a:srgbClr val="0070C0"/>
                </a:solidFill>
              </a:rPr>
              <a:t>submit</a:t>
            </a:r>
            <a:r>
              <a:rPr lang="en-US" sz="2000" dirty="0" smtClean="0">
                <a:solidFill>
                  <a:srgbClr val="0070C0"/>
                </a:solidFill>
              </a:rPr>
              <a:t> </a:t>
            </a:r>
            <a:r>
              <a:rPr lang="en-US" sz="2000" dirty="0">
                <a:solidFill>
                  <a:srgbClr val="0070C0"/>
                </a:solidFill>
              </a:rPr>
              <a:t>the Agency with original and validated data and </a:t>
            </a:r>
            <a:r>
              <a:rPr lang="hr-HR" sz="2000" dirty="0" err="1" smtClean="0">
                <a:solidFill>
                  <a:srgbClr val="0070C0"/>
                </a:solidFill>
              </a:rPr>
              <a:t>air</a:t>
            </a:r>
            <a:r>
              <a:rPr lang="hr-HR" sz="2000" dirty="0" smtClean="0">
                <a:solidFill>
                  <a:srgbClr val="0070C0"/>
                </a:solidFill>
              </a:rPr>
              <a:t> </a:t>
            </a:r>
            <a:r>
              <a:rPr lang="en-US" sz="2000" dirty="0" smtClean="0">
                <a:solidFill>
                  <a:srgbClr val="0070C0"/>
                </a:solidFill>
              </a:rPr>
              <a:t>pollution</a:t>
            </a:r>
            <a:r>
              <a:rPr lang="hr-HR" sz="2000" dirty="0" smtClean="0">
                <a:solidFill>
                  <a:srgbClr val="0070C0"/>
                </a:solidFill>
              </a:rPr>
              <a:t> </a:t>
            </a:r>
            <a:r>
              <a:rPr lang="en-US" sz="2000" dirty="0" smtClean="0">
                <a:solidFill>
                  <a:srgbClr val="0070C0"/>
                </a:solidFill>
              </a:rPr>
              <a:t>reports and </a:t>
            </a:r>
            <a:r>
              <a:rPr lang="en-US" sz="2000" dirty="0">
                <a:solidFill>
                  <a:srgbClr val="0070C0"/>
                </a:solidFill>
              </a:rPr>
              <a:t>air quality assessment </a:t>
            </a:r>
            <a:r>
              <a:rPr lang="en-US" sz="2000" b="1" dirty="0">
                <a:solidFill>
                  <a:srgbClr val="0070C0"/>
                </a:solidFill>
              </a:rPr>
              <a:t>by </a:t>
            </a:r>
            <a:r>
              <a:rPr lang="en-US" sz="2000" b="1" dirty="0" smtClean="0">
                <a:solidFill>
                  <a:srgbClr val="0070C0"/>
                </a:solidFill>
              </a:rPr>
              <a:t>30</a:t>
            </a:r>
            <a:r>
              <a:rPr lang="hr-HR" sz="2000" b="1" dirty="0" err="1" smtClean="0">
                <a:solidFill>
                  <a:srgbClr val="0070C0"/>
                </a:solidFill>
              </a:rPr>
              <a:t>th</a:t>
            </a:r>
            <a:r>
              <a:rPr lang="en-US" sz="2000" b="1" dirty="0" smtClean="0">
                <a:solidFill>
                  <a:srgbClr val="0070C0"/>
                </a:solidFill>
              </a:rPr>
              <a:t> </a:t>
            </a:r>
            <a:r>
              <a:rPr lang="en-US" sz="2000" b="1" dirty="0">
                <a:solidFill>
                  <a:srgbClr val="0070C0"/>
                </a:solidFill>
              </a:rPr>
              <a:t>April </a:t>
            </a:r>
            <a:r>
              <a:rPr lang="en-US" sz="2000" dirty="0">
                <a:solidFill>
                  <a:srgbClr val="0070C0"/>
                </a:solidFill>
              </a:rPr>
              <a:t>of the current year for the previous calendar year.</a:t>
            </a:r>
            <a:endParaRPr lang="hr-HR" sz="2400" b="1" dirty="0">
              <a:solidFill>
                <a:srgbClr val="1F497D"/>
              </a:solidFill>
            </a:endParaRPr>
          </a:p>
        </p:txBody>
      </p:sp>
    </p:spTree>
    <p:extLst>
      <p:ext uri="{BB962C8B-B14F-4D97-AF65-F5344CB8AC3E}">
        <p14:creationId xmlns:p14="http://schemas.microsoft.com/office/powerpoint/2010/main" val="2687058972"/>
      </p:ext>
    </p:extLst>
  </p:cSld>
  <p:clrMapOvr>
    <a:masterClrMapping/>
  </p:clrMapOvr>
  <p:transition spd="med">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t>
            </a:r>
            <a:r>
              <a:rPr lang="hr-HR" sz="2800" b="1" dirty="0" smtClean="0">
                <a:solidFill>
                  <a:schemeClr val="tx2"/>
                </a:solidFill>
                <a:effectLst>
                  <a:glow>
                    <a:srgbClr val="7F7F7F">
                      <a:alpha val="35000"/>
                    </a:srgbClr>
                  </a:glow>
                </a:effectLst>
              </a:rPr>
              <a:t>DATA </a:t>
            </a:r>
            <a:r>
              <a:rPr lang="hr-HR" sz="2800" b="1" dirty="0">
                <a:solidFill>
                  <a:schemeClr val="tx2"/>
                </a:solidFill>
                <a:effectLst>
                  <a:glow>
                    <a:srgbClr val="7F7F7F">
                      <a:alpha val="35000"/>
                    </a:srgbClr>
                  </a:glow>
                </a:effectLst>
              </a:rPr>
              <a:t>SUBMISSION DYNAMICS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38446" y="1462654"/>
            <a:ext cx="8254194" cy="76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buFont typeface="Arial" panose="020B0604020202020204" pitchFamily="34" charset="0"/>
              <a:buChar char="•"/>
            </a:pPr>
            <a:r>
              <a:rPr lang="en-US" sz="2400" b="1" dirty="0">
                <a:solidFill>
                  <a:schemeClr val="tx2"/>
                </a:solidFill>
              </a:rPr>
              <a:t>Local Networks (JRS and JLS) </a:t>
            </a:r>
            <a:r>
              <a:rPr lang="hr-HR" sz="2400" b="1" dirty="0" smtClean="0">
                <a:solidFill>
                  <a:schemeClr val="tx2"/>
                </a:solidFill>
              </a:rPr>
              <a:t>– </a:t>
            </a:r>
            <a:r>
              <a:rPr lang="en-US" sz="2000" dirty="0" smtClean="0">
                <a:solidFill>
                  <a:srgbClr val="0070C0"/>
                </a:solidFill>
              </a:rPr>
              <a:t>reports</a:t>
            </a:r>
            <a:r>
              <a:rPr lang="hr-HR" sz="2000" dirty="0" smtClean="0">
                <a:solidFill>
                  <a:srgbClr val="0070C0"/>
                </a:solidFill>
              </a:rPr>
              <a:t> </a:t>
            </a:r>
            <a:r>
              <a:rPr lang="en-US" sz="2000" dirty="0" smtClean="0">
                <a:solidFill>
                  <a:srgbClr val="0070C0"/>
                </a:solidFill>
              </a:rPr>
              <a:t>examples</a:t>
            </a: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pic>
        <p:nvPicPr>
          <p:cNvPr id="4" name="Picture 3"/>
          <p:cNvPicPr>
            <a:picLocks noChangeAspect="1"/>
          </p:cNvPicPr>
          <p:nvPr/>
        </p:nvPicPr>
        <p:blipFill>
          <a:blip r:embed="rId4"/>
          <a:stretch>
            <a:fillRect/>
          </a:stretch>
        </p:blipFill>
        <p:spPr>
          <a:xfrm>
            <a:off x="1820381" y="2020598"/>
            <a:ext cx="2597121" cy="3664014"/>
          </a:xfrm>
          <a:prstGeom prst="rect">
            <a:avLst/>
          </a:prstGeom>
        </p:spPr>
      </p:pic>
      <p:pic>
        <p:nvPicPr>
          <p:cNvPr id="2" name="Picture 1"/>
          <p:cNvPicPr>
            <a:picLocks noChangeAspect="1"/>
          </p:cNvPicPr>
          <p:nvPr/>
        </p:nvPicPr>
        <p:blipFill>
          <a:blip r:embed="rId5"/>
          <a:stretch>
            <a:fillRect/>
          </a:stretch>
        </p:blipFill>
        <p:spPr>
          <a:xfrm>
            <a:off x="233432" y="3014645"/>
            <a:ext cx="2188654" cy="3090940"/>
          </a:xfrm>
          <a:prstGeom prst="rect">
            <a:avLst/>
          </a:prstGeom>
        </p:spPr>
      </p:pic>
      <p:pic>
        <p:nvPicPr>
          <p:cNvPr id="6" name="Picture 5"/>
          <p:cNvPicPr>
            <a:picLocks noChangeAspect="1"/>
          </p:cNvPicPr>
          <p:nvPr/>
        </p:nvPicPr>
        <p:blipFill>
          <a:blip r:embed="rId6"/>
          <a:stretch>
            <a:fillRect/>
          </a:stretch>
        </p:blipFill>
        <p:spPr>
          <a:xfrm>
            <a:off x="6381786" y="2230897"/>
            <a:ext cx="2584928" cy="3627434"/>
          </a:xfrm>
          <a:prstGeom prst="rect">
            <a:avLst/>
          </a:prstGeom>
        </p:spPr>
      </p:pic>
      <p:pic>
        <p:nvPicPr>
          <p:cNvPr id="8" name="Picture 7"/>
          <p:cNvPicPr>
            <a:picLocks noChangeAspect="1"/>
          </p:cNvPicPr>
          <p:nvPr/>
        </p:nvPicPr>
        <p:blipFill>
          <a:blip r:embed="rId7"/>
          <a:stretch>
            <a:fillRect/>
          </a:stretch>
        </p:blipFill>
        <p:spPr>
          <a:xfrm>
            <a:off x="4249696" y="2871623"/>
            <a:ext cx="2523963" cy="3548180"/>
          </a:xfrm>
          <a:prstGeom prst="rect">
            <a:avLst/>
          </a:prstGeom>
        </p:spPr>
      </p:pic>
    </p:spTree>
    <p:extLst>
      <p:ext uri="{BB962C8B-B14F-4D97-AF65-F5344CB8AC3E}">
        <p14:creationId xmlns:p14="http://schemas.microsoft.com/office/powerpoint/2010/main" val="482760481"/>
      </p:ext>
    </p:extLst>
  </p:cSld>
  <p:clrMapOvr>
    <a:masterClrMapping/>
  </p:clrMapOvr>
  <p:transition spd="med">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13.1   DATA REQUIRED </a:t>
            </a:r>
            <a:r>
              <a:rPr lang="hr-HR" sz="2800" b="1" dirty="0">
                <a:solidFill>
                  <a:schemeClr val="tx2"/>
                </a:solidFill>
                <a:effectLst>
                  <a:glow>
                    <a:srgbClr val="7F7F7F">
                      <a:alpha val="35000"/>
                    </a:srgbClr>
                  </a:glow>
                </a:effectLst>
              </a:rPr>
              <a:t>TO </a:t>
            </a:r>
            <a:r>
              <a:rPr lang="hr-HR" sz="2800" b="1" dirty="0" smtClean="0">
                <a:solidFill>
                  <a:schemeClr val="tx2"/>
                </a:solidFill>
                <a:effectLst>
                  <a:glow>
                    <a:srgbClr val="7F7F7F">
                      <a:alpha val="35000"/>
                    </a:srgbClr>
                  </a:glow>
                </a:effectLst>
              </a:rPr>
              <a:t>SUBMIT</a:t>
            </a:r>
          </a:p>
        </p:txBody>
      </p:sp>
      <p:sp>
        <p:nvSpPr>
          <p:cNvPr id="9" name="Content Placeholder 8"/>
          <p:cNvSpPr>
            <a:spLocks/>
          </p:cNvSpPr>
          <p:nvPr/>
        </p:nvSpPr>
        <p:spPr bwMode="auto">
          <a:xfrm>
            <a:off x="194154" y="1218854"/>
            <a:ext cx="8362950" cy="5006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US" sz="2400" b="1" dirty="0">
                <a:solidFill>
                  <a:schemeClr val="tx2"/>
                </a:solidFill>
              </a:rPr>
              <a:t>Air </a:t>
            </a:r>
            <a:r>
              <a:rPr lang="hr-HR" sz="2400" b="1" dirty="0">
                <a:solidFill>
                  <a:schemeClr val="tx2"/>
                </a:solidFill>
              </a:rPr>
              <a:t>p</a:t>
            </a:r>
            <a:r>
              <a:rPr lang="en-US" sz="2400" b="1" dirty="0" err="1" smtClean="0">
                <a:solidFill>
                  <a:schemeClr val="tx2"/>
                </a:solidFill>
              </a:rPr>
              <a:t>rotection</a:t>
            </a:r>
            <a:r>
              <a:rPr lang="hr-HR" sz="2400" b="1" dirty="0" smtClean="0">
                <a:solidFill>
                  <a:schemeClr val="tx2"/>
                </a:solidFill>
              </a:rPr>
              <a:t> </a:t>
            </a:r>
            <a:r>
              <a:rPr lang="hr-HR" sz="2400" b="1" dirty="0">
                <a:solidFill>
                  <a:schemeClr val="tx2"/>
                </a:solidFill>
              </a:rPr>
              <a:t>i</a:t>
            </a:r>
            <a:r>
              <a:rPr lang="en-US" sz="2400" b="1" dirty="0" smtClean="0">
                <a:solidFill>
                  <a:schemeClr val="tx2"/>
                </a:solidFill>
              </a:rPr>
              <a:t>nformation </a:t>
            </a:r>
            <a:r>
              <a:rPr lang="hr-HR" sz="2400" b="1" dirty="0">
                <a:solidFill>
                  <a:schemeClr val="tx2"/>
                </a:solidFill>
              </a:rPr>
              <a:t>s</a:t>
            </a:r>
            <a:r>
              <a:rPr lang="en-US" sz="2400" b="1" dirty="0" smtClean="0">
                <a:solidFill>
                  <a:schemeClr val="tx2"/>
                </a:solidFill>
              </a:rPr>
              <a:t>ystem</a:t>
            </a:r>
            <a:r>
              <a:rPr lang="hr-HR" sz="2400" b="1" dirty="0" smtClean="0">
                <a:solidFill>
                  <a:schemeClr val="tx2"/>
                </a:solidFill>
              </a:rPr>
              <a:t> </a:t>
            </a:r>
            <a:r>
              <a:rPr lang="en-US" sz="2400" b="1" dirty="0">
                <a:solidFill>
                  <a:schemeClr val="tx2"/>
                </a:solidFill>
              </a:rPr>
              <a:t>contains </a:t>
            </a:r>
            <a:r>
              <a:rPr lang="en-US" sz="2400" b="1" dirty="0" smtClean="0">
                <a:solidFill>
                  <a:srgbClr val="FF0000"/>
                </a:solidFill>
              </a:rPr>
              <a:t>(public </a:t>
            </a:r>
            <a:r>
              <a:rPr lang="en-US" sz="2400" b="1" dirty="0">
                <a:solidFill>
                  <a:srgbClr val="FF0000"/>
                </a:solidFill>
              </a:rPr>
              <a:t>and </a:t>
            </a:r>
            <a:r>
              <a:rPr lang="en-US" sz="2400" b="1" dirty="0" smtClean="0">
                <a:solidFill>
                  <a:srgbClr val="FF0000"/>
                </a:solidFill>
              </a:rPr>
              <a:t>da</a:t>
            </a:r>
            <a:r>
              <a:rPr lang="hr-HR" sz="2400" b="1" dirty="0" smtClean="0">
                <a:solidFill>
                  <a:srgbClr val="FF0000"/>
                </a:solidFill>
              </a:rPr>
              <a:t>t</a:t>
            </a:r>
            <a:r>
              <a:rPr lang="en-US" sz="2400" b="1" dirty="0" smtClean="0">
                <a:solidFill>
                  <a:srgbClr val="FF0000"/>
                </a:solidFill>
              </a:rPr>
              <a:t>a</a:t>
            </a:r>
            <a:r>
              <a:rPr lang="hr-HR" sz="2400" b="1" dirty="0" smtClean="0">
                <a:solidFill>
                  <a:srgbClr val="FF0000"/>
                </a:solidFill>
              </a:rPr>
              <a:t> </a:t>
            </a:r>
            <a:r>
              <a:rPr lang="en-US" sz="2400" b="1" dirty="0" smtClean="0">
                <a:solidFill>
                  <a:srgbClr val="FF0000"/>
                </a:solidFill>
              </a:rPr>
              <a:t>connectivity...):</a:t>
            </a:r>
            <a:endParaRPr lang="hr-HR" sz="2400" b="1" dirty="0" smtClean="0">
              <a:solidFill>
                <a:srgbClr val="FF0000"/>
              </a:solidFill>
            </a:endParaRPr>
          </a:p>
          <a:p>
            <a:pPr marL="742950" lvl="1" indent="-285750">
              <a:spcBef>
                <a:spcPct val="20000"/>
              </a:spcBef>
              <a:buFont typeface="Arial" charset="0"/>
              <a:buChar char="–"/>
            </a:pPr>
            <a:r>
              <a:rPr lang="en-US" sz="2000" dirty="0">
                <a:solidFill>
                  <a:srgbClr val="0070C0"/>
                </a:solidFill>
              </a:rPr>
              <a:t>The central state administration bodies and </a:t>
            </a:r>
            <a:r>
              <a:rPr lang="en-US" sz="2000" dirty="0" smtClean="0">
                <a:solidFill>
                  <a:srgbClr val="0070C0"/>
                </a:solidFill>
              </a:rPr>
              <a:t>local </a:t>
            </a:r>
            <a:r>
              <a:rPr lang="en-US" sz="2000" dirty="0">
                <a:solidFill>
                  <a:srgbClr val="0070C0"/>
                </a:solidFill>
              </a:rPr>
              <a:t>and regional </a:t>
            </a:r>
            <a:r>
              <a:rPr lang="en-US" sz="2000" dirty="0" smtClean="0">
                <a:solidFill>
                  <a:srgbClr val="0070C0"/>
                </a:solidFill>
              </a:rPr>
              <a:t>government </a:t>
            </a:r>
            <a:r>
              <a:rPr lang="en-US" sz="2000" dirty="0">
                <a:solidFill>
                  <a:srgbClr val="0070C0"/>
                </a:solidFill>
              </a:rPr>
              <a:t>units, legal </a:t>
            </a:r>
            <a:r>
              <a:rPr lang="hr-HR" sz="2000" dirty="0" err="1" smtClean="0">
                <a:solidFill>
                  <a:srgbClr val="0070C0"/>
                </a:solidFill>
              </a:rPr>
              <a:t>entity</a:t>
            </a:r>
            <a:r>
              <a:rPr lang="en-US" sz="2000" dirty="0" smtClean="0">
                <a:solidFill>
                  <a:srgbClr val="0070C0"/>
                </a:solidFill>
              </a:rPr>
              <a:t> </a:t>
            </a:r>
            <a:r>
              <a:rPr lang="hr-HR" sz="2000" dirty="0" err="1" smtClean="0">
                <a:solidFill>
                  <a:srgbClr val="0070C0"/>
                </a:solidFill>
              </a:rPr>
              <a:t>with</a:t>
            </a:r>
            <a:r>
              <a:rPr lang="en-US" sz="2000" dirty="0" smtClean="0">
                <a:solidFill>
                  <a:srgbClr val="0070C0"/>
                </a:solidFill>
              </a:rPr>
              <a:t> </a:t>
            </a:r>
            <a:r>
              <a:rPr lang="en-US" sz="2000" dirty="0">
                <a:solidFill>
                  <a:srgbClr val="0070C0"/>
                </a:solidFill>
              </a:rPr>
              <a:t>public authority, are obliged to submit, in a </a:t>
            </a:r>
            <a:r>
              <a:rPr lang="en-US" sz="2000" b="1" dirty="0">
                <a:solidFill>
                  <a:srgbClr val="0070C0"/>
                </a:solidFill>
              </a:rPr>
              <a:t>timely manner and without compensation</a:t>
            </a:r>
            <a:r>
              <a:rPr lang="en-US" sz="2000" dirty="0">
                <a:solidFill>
                  <a:srgbClr val="0070C0"/>
                </a:solidFill>
              </a:rPr>
              <a:t>, the information from their jurisdiction required for the </a:t>
            </a:r>
            <a:r>
              <a:rPr lang="en-US" sz="2000" dirty="0" smtClean="0">
                <a:solidFill>
                  <a:srgbClr val="0070C0"/>
                </a:solidFill>
              </a:rPr>
              <a:t>air </a:t>
            </a:r>
            <a:r>
              <a:rPr lang="en-US" sz="2000" dirty="0">
                <a:solidFill>
                  <a:srgbClr val="0070C0"/>
                </a:solidFill>
              </a:rPr>
              <a:t>protection information system </a:t>
            </a:r>
            <a:r>
              <a:rPr lang="en-US" sz="2000" dirty="0" smtClean="0">
                <a:solidFill>
                  <a:srgbClr val="0070C0"/>
                </a:solidFill>
              </a:rPr>
              <a:t>management</a:t>
            </a:r>
            <a:r>
              <a:rPr lang="hr-HR" sz="2000" dirty="0" smtClean="0">
                <a:solidFill>
                  <a:srgbClr val="0070C0"/>
                </a:solidFill>
              </a:rPr>
              <a:t> </a:t>
            </a:r>
            <a:r>
              <a:rPr lang="en-US" sz="2000" dirty="0" smtClean="0">
                <a:solidFill>
                  <a:srgbClr val="0070C0"/>
                </a:solidFill>
              </a:rPr>
              <a:t>and </a:t>
            </a:r>
            <a:r>
              <a:rPr lang="en-US" sz="2000" dirty="0">
                <a:solidFill>
                  <a:srgbClr val="0070C0"/>
                </a:solidFill>
              </a:rPr>
              <a:t>for the preparation of the Plan, Program and Reports .</a:t>
            </a:r>
          </a:p>
          <a:p>
            <a:pPr marL="742950" lvl="1" indent="-285750">
              <a:spcBef>
                <a:spcPct val="20000"/>
              </a:spcBef>
              <a:buFont typeface="Arial" charset="0"/>
              <a:buChar char="–"/>
            </a:pPr>
            <a:r>
              <a:rPr lang="en-US" sz="2000" dirty="0">
                <a:solidFill>
                  <a:srgbClr val="0070C0"/>
                </a:solidFill>
              </a:rPr>
              <a:t>The air protection information system is aligned and </a:t>
            </a:r>
            <a:r>
              <a:rPr lang="en-US" sz="2000" b="1" dirty="0">
                <a:solidFill>
                  <a:srgbClr val="0070C0"/>
                </a:solidFill>
              </a:rPr>
              <a:t>linked to the information systems run by other state administration bodies</a:t>
            </a:r>
            <a:r>
              <a:rPr lang="en-US" sz="2000" dirty="0">
                <a:solidFill>
                  <a:srgbClr val="0070C0"/>
                </a:solidFill>
              </a:rPr>
              <a:t>, </a:t>
            </a:r>
            <a:r>
              <a:rPr lang="en-US" sz="2000" dirty="0" smtClean="0">
                <a:solidFill>
                  <a:srgbClr val="0070C0"/>
                </a:solidFill>
              </a:rPr>
              <a:t>local </a:t>
            </a:r>
            <a:r>
              <a:rPr lang="en-US" sz="2000" dirty="0">
                <a:solidFill>
                  <a:srgbClr val="0070C0"/>
                </a:solidFill>
              </a:rPr>
              <a:t>and regional </a:t>
            </a:r>
            <a:r>
              <a:rPr lang="en-US" sz="2000" dirty="0" smtClean="0">
                <a:solidFill>
                  <a:srgbClr val="0070C0"/>
                </a:solidFill>
              </a:rPr>
              <a:t>government </a:t>
            </a:r>
            <a:r>
              <a:rPr lang="en-US" sz="2000" dirty="0">
                <a:solidFill>
                  <a:srgbClr val="0070C0"/>
                </a:solidFill>
              </a:rPr>
              <a:t>units and legal </a:t>
            </a:r>
            <a:r>
              <a:rPr lang="hr-HR" sz="2000" dirty="0" smtClean="0">
                <a:solidFill>
                  <a:srgbClr val="0070C0"/>
                </a:solidFill>
              </a:rPr>
              <a:t>entity</a:t>
            </a:r>
            <a:r>
              <a:rPr lang="en-US" sz="2000" dirty="0" smtClean="0">
                <a:solidFill>
                  <a:srgbClr val="0070C0"/>
                </a:solidFill>
              </a:rPr>
              <a:t> </a:t>
            </a:r>
            <a:r>
              <a:rPr lang="en-US" sz="2000" dirty="0">
                <a:solidFill>
                  <a:srgbClr val="0070C0"/>
                </a:solidFill>
              </a:rPr>
              <a:t>with public authority</a:t>
            </a:r>
            <a:r>
              <a:rPr lang="en-US" sz="2000" dirty="0" smtClean="0">
                <a:solidFill>
                  <a:srgbClr val="0070C0"/>
                </a:solidFill>
              </a:rPr>
              <a:t>.</a:t>
            </a:r>
            <a:endParaRPr lang="hr-HR" sz="2000" dirty="0" smtClean="0">
              <a:solidFill>
                <a:srgbClr val="0070C0"/>
              </a:solidFill>
            </a:endParaRPr>
          </a:p>
          <a:p>
            <a:pPr marL="742950" lvl="1" indent="-285750">
              <a:spcBef>
                <a:spcPct val="20000"/>
              </a:spcBef>
              <a:buFont typeface="Arial" charset="0"/>
              <a:buChar char="–"/>
            </a:pPr>
            <a:endParaRPr lang="en-US"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
        <p:nvSpPr>
          <p:cNvPr id="2" name="Rectangle 1"/>
          <p:cNvSpPr/>
          <p:nvPr/>
        </p:nvSpPr>
        <p:spPr>
          <a:xfrm>
            <a:off x="194154" y="5153269"/>
            <a:ext cx="6122096" cy="1138773"/>
          </a:xfrm>
          <a:prstGeom prst="rect">
            <a:avLst/>
          </a:prstGeom>
        </p:spPr>
        <p:txBody>
          <a:bodyPr wrap="square">
            <a:spAutoFit/>
          </a:bodyPr>
          <a:lstStyle/>
          <a:p>
            <a:pPr marL="742950" lvl="1" indent="-285750">
              <a:spcBef>
                <a:spcPct val="20000"/>
              </a:spcBef>
              <a:buFont typeface="Arial" charset="0"/>
              <a:buChar char="–"/>
            </a:pPr>
            <a:r>
              <a:rPr lang="hr-BA" sz="2000" dirty="0">
                <a:solidFill>
                  <a:srgbClr val="0070C0"/>
                </a:solidFill>
                <a:hlinkClick r:id="rId4"/>
              </a:rPr>
              <a:t>http://www.zzjzpgz.hr/zrak/</a:t>
            </a:r>
            <a:endParaRPr lang="hr-BA" sz="2000" dirty="0">
              <a:solidFill>
                <a:srgbClr val="0070C0"/>
              </a:solidFill>
            </a:endParaRPr>
          </a:p>
          <a:p>
            <a:pPr marL="742950" lvl="1" indent="-285750">
              <a:spcBef>
                <a:spcPct val="20000"/>
              </a:spcBef>
              <a:buFont typeface="Arial" charset="0"/>
              <a:buChar char="–"/>
            </a:pPr>
            <a:r>
              <a:rPr lang="hr-BA" sz="2000" dirty="0">
                <a:solidFill>
                  <a:srgbClr val="0070C0"/>
                </a:solidFill>
                <a:hlinkClick r:id="rId5"/>
              </a:rPr>
              <a:t>http://zrak.zzjziz.hr/</a:t>
            </a:r>
            <a:endParaRPr lang="hr-BA" sz="2000" dirty="0">
              <a:solidFill>
                <a:srgbClr val="0070C0"/>
              </a:solidFill>
            </a:endParaRPr>
          </a:p>
          <a:p>
            <a:pPr marL="742950" lvl="1" indent="-285750">
              <a:spcBef>
                <a:spcPct val="20000"/>
              </a:spcBef>
              <a:buFont typeface="Arial" charset="0"/>
              <a:buChar char="–"/>
            </a:pPr>
            <a:r>
              <a:rPr lang="hr-BA" sz="2000" dirty="0">
                <a:solidFill>
                  <a:srgbClr val="0070C0"/>
                </a:solidFill>
                <a:hlinkClick r:id="rId6"/>
              </a:rPr>
              <a:t>http://www.mzoip.hr/hr/inspekcija/izvjesca-.html</a:t>
            </a:r>
            <a:endParaRPr lang="hr-BA" sz="2000" dirty="0">
              <a:solidFill>
                <a:srgbClr val="0070C0"/>
              </a:solidFill>
            </a:endParaRPr>
          </a:p>
        </p:txBody>
      </p:sp>
    </p:spTree>
    <p:extLst>
      <p:ext uri="{BB962C8B-B14F-4D97-AF65-F5344CB8AC3E}">
        <p14:creationId xmlns:p14="http://schemas.microsoft.com/office/powerpoint/2010/main" val="1798906288"/>
      </p:ext>
    </p:extLst>
  </p:cSld>
  <p:clrMapOvr>
    <a:masterClrMapping/>
  </p:clrMapOvr>
  <p:transition spd="med">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t>
            </a:r>
            <a:r>
              <a:rPr lang="hr-HR" sz="2800" b="1" dirty="0" smtClean="0">
                <a:solidFill>
                  <a:schemeClr val="tx2"/>
                </a:solidFill>
                <a:effectLst>
                  <a:glow>
                    <a:srgbClr val="7F7F7F">
                      <a:alpha val="35000"/>
                    </a:srgbClr>
                  </a:glow>
                </a:effectLst>
              </a:rPr>
              <a:t>DATA </a:t>
            </a:r>
            <a:r>
              <a:rPr lang="hr-HR" sz="2800" b="1" dirty="0">
                <a:solidFill>
                  <a:schemeClr val="tx2"/>
                </a:solidFill>
                <a:effectLst>
                  <a:glow>
                    <a:srgbClr val="7F7F7F">
                      <a:alpha val="35000"/>
                    </a:srgbClr>
                  </a:glow>
                </a:effectLst>
              </a:rPr>
              <a:t>SUBMISSION DYNAMICS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38446" y="1462654"/>
            <a:ext cx="8254194" cy="76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buFont typeface="Arial" panose="020B0604020202020204" pitchFamily="34" charset="0"/>
              <a:buChar char="•"/>
            </a:pPr>
            <a:r>
              <a:rPr lang="en-US" sz="2400" b="1" dirty="0">
                <a:solidFill>
                  <a:schemeClr val="tx2"/>
                </a:solidFill>
              </a:rPr>
              <a:t>Local Networks </a:t>
            </a:r>
            <a:r>
              <a:rPr lang="en-US" sz="2400" b="1" dirty="0" smtClean="0">
                <a:solidFill>
                  <a:schemeClr val="tx2"/>
                </a:solidFill>
              </a:rPr>
              <a:t>(</a:t>
            </a:r>
            <a:r>
              <a:rPr lang="hr-HR" sz="2400" b="1" dirty="0" smtClean="0">
                <a:solidFill>
                  <a:schemeClr val="tx2"/>
                </a:solidFill>
              </a:rPr>
              <a:t>JRS i JLS</a:t>
            </a:r>
            <a:r>
              <a:rPr lang="en-US" sz="2400" b="1" dirty="0" smtClean="0">
                <a:solidFill>
                  <a:schemeClr val="tx2"/>
                </a:solidFill>
              </a:rPr>
              <a:t>)</a:t>
            </a: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
        <p:nvSpPr>
          <p:cNvPr id="3" name="Rectangle 2"/>
          <p:cNvSpPr/>
          <p:nvPr/>
        </p:nvSpPr>
        <p:spPr>
          <a:xfrm>
            <a:off x="438446" y="2047612"/>
            <a:ext cx="7878836" cy="3231654"/>
          </a:xfrm>
          <a:prstGeom prst="rect">
            <a:avLst/>
          </a:prstGeom>
        </p:spPr>
        <p:txBody>
          <a:bodyPr wrap="square">
            <a:spAutoFit/>
          </a:bodyPr>
          <a:lstStyle/>
          <a:p>
            <a:pPr marL="742950" lvl="1" indent="-285750">
              <a:spcBef>
                <a:spcPct val="20000"/>
              </a:spcBef>
              <a:buFont typeface="Arial" charset="0"/>
              <a:buChar char="–"/>
            </a:pPr>
            <a:r>
              <a:rPr lang="en-US" sz="2000" b="1" dirty="0">
                <a:solidFill>
                  <a:srgbClr val="0070C0"/>
                </a:solidFill>
              </a:rPr>
              <a:t>The legal entity </a:t>
            </a:r>
            <a:r>
              <a:rPr lang="en-US" sz="2000" dirty="0">
                <a:solidFill>
                  <a:srgbClr val="0070C0"/>
                </a:solidFill>
              </a:rPr>
              <a:t>- the testing laboratory carrying out the measurements for the pollutant shall submit original and validated air quality monitoring data and </a:t>
            </a:r>
            <a:r>
              <a:rPr lang="hr-HR" sz="2000" dirty="0" err="1">
                <a:solidFill>
                  <a:srgbClr val="0070C0"/>
                </a:solidFill>
              </a:rPr>
              <a:t>air</a:t>
            </a:r>
            <a:r>
              <a:rPr lang="hr-HR" sz="2000" dirty="0">
                <a:solidFill>
                  <a:srgbClr val="0070C0"/>
                </a:solidFill>
              </a:rPr>
              <a:t> </a:t>
            </a:r>
            <a:r>
              <a:rPr lang="en-US" sz="2000" dirty="0">
                <a:solidFill>
                  <a:srgbClr val="0070C0"/>
                </a:solidFill>
              </a:rPr>
              <a:t>pollution </a:t>
            </a:r>
            <a:r>
              <a:rPr lang="en-US" sz="2000" dirty="0" smtClean="0">
                <a:solidFill>
                  <a:srgbClr val="0070C0"/>
                </a:solidFill>
              </a:rPr>
              <a:t>report and </a:t>
            </a:r>
            <a:r>
              <a:rPr lang="en-US" sz="2000" dirty="0">
                <a:solidFill>
                  <a:srgbClr val="0070C0"/>
                </a:solidFill>
              </a:rPr>
              <a:t>air quality assessment to the competent administrative body of the </a:t>
            </a:r>
            <a:r>
              <a:rPr lang="hr-HR" sz="2000" dirty="0" smtClean="0">
                <a:solidFill>
                  <a:srgbClr val="0070C0"/>
                </a:solidFill>
              </a:rPr>
              <a:t>C</a:t>
            </a:r>
            <a:r>
              <a:rPr lang="en-US" sz="2000" dirty="0" err="1" smtClean="0">
                <a:solidFill>
                  <a:srgbClr val="0070C0"/>
                </a:solidFill>
              </a:rPr>
              <a:t>ounty</a:t>
            </a:r>
            <a:r>
              <a:rPr lang="en-US" sz="2000" dirty="0">
                <a:solidFill>
                  <a:srgbClr val="0070C0"/>
                </a:solidFill>
              </a:rPr>
              <a:t>, </a:t>
            </a:r>
            <a:r>
              <a:rPr lang="hr-HR" sz="2000" dirty="0" smtClean="0">
                <a:solidFill>
                  <a:srgbClr val="0070C0"/>
                </a:solidFill>
              </a:rPr>
              <a:t>C</a:t>
            </a:r>
            <a:r>
              <a:rPr lang="en-US" sz="2000" dirty="0" err="1" smtClean="0">
                <a:solidFill>
                  <a:srgbClr val="0070C0"/>
                </a:solidFill>
              </a:rPr>
              <a:t>ity</a:t>
            </a:r>
            <a:r>
              <a:rPr lang="en-US" sz="2000" dirty="0" smtClean="0">
                <a:solidFill>
                  <a:srgbClr val="0070C0"/>
                </a:solidFill>
              </a:rPr>
              <a:t> </a:t>
            </a:r>
            <a:r>
              <a:rPr lang="en-US" sz="2000" dirty="0">
                <a:solidFill>
                  <a:srgbClr val="0070C0"/>
                </a:solidFill>
              </a:rPr>
              <a:t>of Zagreb and </a:t>
            </a:r>
            <a:r>
              <a:rPr lang="en-US" sz="2000" b="1" dirty="0">
                <a:solidFill>
                  <a:srgbClr val="0070C0"/>
                </a:solidFill>
              </a:rPr>
              <a:t>by </a:t>
            </a:r>
            <a:r>
              <a:rPr lang="hr-HR" sz="2000" b="1" dirty="0" smtClean="0">
                <a:solidFill>
                  <a:srgbClr val="0070C0"/>
                </a:solidFill>
              </a:rPr>
              <a:t> </a:t>
            </a:r>
            <a:r>
              <a:rPr lang="en-US" sz="2000" b="1" dirty="0" smtClean="0">
                <a:solidFill>
                  <a:srgbClr val="0070C0"/>
                </a:solidFill>
              </a:rPr>
              <a:t>March</a:t>
            </a:r>
            <a:r>
              <a:rPr lang="hr-HR" sz="2000" b="1" dirty="0" smtClean="0">
                <a:solidFill>
                  <a:srgbClr val="0070C0"/>
                </a:solidFill>
              </a:rPr>
              <a:t> 31th </a:t>
            </a:r>
            <a:r>
              <a:rPr lang="en-US" sz="2000" b="1" dirty="0" smtClean="0">
                <a:solidFill>
                  <a:srgbClr val="0070C0"/>
                </a:solidFill>
              </a:rPr>
              <a:t>of </a:t>
            </a:r>
            <a:r>
              <a:rPr lang="en-US" sz="2000" b="1" dirty="0">
                <a:solidFill>
                  <a:srgbClr val="0070C0"/>
                </a:solidFill>
              </a:rPr>
              <a:t>the current year for the previous calendar year.</a:t>
            </a:r>
          </a:p>
          <a:p>
            <a:pPr marL="742950" lvl="1" indent="-285750">
              <a:spcBef>
                <a:spcPct val="20000"/>
              </a:spcBef>
              <a:buFont typeface="Arial" charset="0"/>
              <a:buChar char="–"/>
            </a:pPr>
            <a:r>
              <a:rPr lang="en-US" sz="2000" dirty="0">
                <a:solidFill>
                  <a:srgbClr val="0070C0"/>
                </a:solidFill>
              </a:rPr>
              <a:t>The competent authority of the counties, the City of Zagreb and the cities shall </a:t>
            </a:r>
            <a:r>
              <a:rPr lang="hr-HR" sz="2000" b="1" dirty="0" err="1" smtClean="0">
                <a:solidFill>
                  <a:srgbClr val="0070C0"/>
                </a:solidFill>
              </a:rPr>
              <a:t>submit</a:t>
            </a:r>
            <a:r>
              <a:rPr lang="hr-HR" sz="2000" b="1" dirty="0" smtClean="0">
                <a:solidFill>
                  <a:srgbClr val="0070C0"/>
                </a:solidFill>
              </a:rPr>
              <a:t> to </a:t>
            </a:r>
            <a:r>
              <a:rPr lang="hr-HR" sz="2000" b="1" dirty="0" err="1" smtClean="0">
                <a:solidFill>
                  <a:srgbClr val="0070C0"/>
                </a:solidFill>
              </a:rPr>
              <a:t>the</a:t>
            </a:r>
            <a:r>
              <a:rPr lang="hr-HR" sz="2000" b="1" dirty="0" smtClean="0">
                <a:solidFill>
                  <a:srgbClr val="0070C0"/>
                </a:solidFill>
              </a:rPr>
              <a:t>  </a:t>
            </a:r>
            <a:r>
              <a:rPr lang="en-US" sz="2000" b="1" dirty="0" smtClean="0">
                <a:solidFill>
                  <a:srgbClr val="0070C0"/>
                </a:solidFill>
              </a:rPr>
              <a:t>Agency</a:t>
            </a:r>
            <a:r>
              <a:rPr lang="en-US" sz="2000" dirty="0" smtClean="0">
                <a:solidFill>
                  <a:srgbClr val="0070C0"/>
                </a:solidFill>
              </a:rPr>
              <a:t> </a:t>
            </a:r>
            <a:r>
              <a:rPr lang="en-US" sz="2000" dirty="0">
                <a:solidFill>
                  <a:srgbClr val="0070C0"/>
                </a:solidFill>
              </a:rPr>
              <a:t>with </a:t>
            </a:r>
            <a:r>
              <a:rPr lang="hr-HR" sz="2000" dirty="0" err="1" smtClean="0">
                <a:solidFill>
                  <a:srgbClr val="0070C0"/>
                </a:solidFill>
              </a:rPr>
              <a:t>source</a:t>
            </a:r>
            <a:r>
              <a:rPr lang="en-US" sz="2000" dirty="0" smtClean="0">
                <a:solidFill>
                  <a:srgbClr val="0070C0"/>
                </a:solidFill>
              </a:rPr>
              <a:t> </a:t>
            </a:r>
            <a:r>
              <a:rPr lang="en-US" sz="2000" dirty="0">
                <a:solidFill>
                  <a:srgbClr val="0070C0"/>
                </a:solidFill>
              </a:rPr>
              <a:t>and validated data and </a:t>
            </a:r>
            <a:r>
              <a:rPr lang="hr-HR" sz="2000" dirty="0" err="1" smtClean="0">
                <a:solidFill>
                  <a:srgbClr val="0070C0"/>
                </a:solidFill>
              </a:rPr>
              <a:t>air</a:t>
            </a:r>
            <a:r>
              <a:rPr lang="hr-HR" sz="2000" dirty="0" smtClean="0">
                <a:solidFill>
                  <a:srgbClr val="0070C0"/>
                </a:solidFill>
              </a:rPr>
              <a:t> </a:t>
            </a:r>
            <a:r>
              <a:rPr lang="en-US" sz="2000" dirty="0" smtClean="0">
                <a:solidFill>
                  <a:srgbClr val="0070C0"/>
                </a:solidFill>
              </a:rPr>
              <a:t>pollution</a:t>
            </a:r>
            <a:r>
              <a:rPr lang="hr-HR" sz="2000" dirty="0" smtClean="0">
                <a:solidFill>
                  <a:srgbClr val="0070C0"/>
                </a:solidFill>
              </a:rPr>
              <a:t> </a:t>
            </a:r>
            <a:r>
              <a:rPr lang="en-US" sz="2000" dirty="0" smtClean="0">
                <a:solidFill>
                  <a:srgbClr val="0070C0"/>
                </a:solidFill>
              </a:rPr>
              <a:t>reports and </a:t>
            </a:r>
            <a:r>
              <a:rPr lang="en-US" sz="2000" dirty="0">
                <a:solidFill>
                  <a:srgbClr val="0070C0"/>
                </a:solidFill>
              </a:rPr>
              <a:t>air quality assessment </a:t>
            </a:r>
            <a:r>
              <a:rPr lang="en-US" sz="2000" b="1" dirty="0">
                <a:solidFill>
                  <a:srgbClr val="0070C0"/>
                </a:solidFill>
              </a:rPr>
              <a:t>by </a:t>
            </a:r>
            <a:r>
              <a:rPr lang="hr-HR" sz="2000" b="1" dirty="0" smtClean="0">
                <a:solidFill>
                  <a:srgbClr val="0070C0"/>
                </a:solidFill>
              </a:rPr>
              <a:t> April 30th </a:t>
            </a:r>
            <a:r>
              <a:rPr lang="en-US" sz="2000" b="1" dirty="0" smtClean="0">
                <a:solidFill>
                  <a:srgbClr val="0070C0"/>
                </a:solidFill>
              </a:rPr>
              <a:t>of </a:t>
            </a:r>
            <a:r>
              <a:rPr lang="en-US" sz="2000" b="1" dirty="0">
                <a:solidFill>
                  <a:srgbClr val="0070C0"/>
                </a:solidFill>
              </a:rPr>
              <a:t>the </a:t>
            </a:r>
            <a:r>
              <a:rPr lang="en-US" sz="2000" b="1" dirty="0" smtClean="0">
                <a:solidFill>
                  <a:srgbClr val="0070C0"/>
                </a:solidFill>
              </a:rPr>
              <a:t>current</a:t>
            </a:r>
            <a:r>
              <a:rPr lang="hr-HR" sz="2000" b="1" dirty="0" smtClean="0">
                <a:solidFill>
                  <a:srgbClr val="0070C0"/>
                </a:solidFill>
              </a:rPr>
              <a:t> </a:t>
            </a:r>
            <a:r>
              <a:rPr lang="hr-HR" sz="2000" b="1" dirty="0" err="1" smtClean="0">
                <a:solidFill>
                  <a:srgbClr val="0070C0"/>
                </a:solidFill>
              </a:rPr>
              <a:t>calendar</a:t>
            </a:r>
            <a:r>
              <a:rPr lang="en-US" sz="2000" b="1" dirty="0" smtClean="0">
                <a:solidFill>
                  <a:srgbClr val="0070C0"/>
                </a:solidFill>
              </a:rPr>
              <a:t> </a:t>
            </a:r>
            <a:r>
              <a:rPr lang="en-US" sz="2000" b="1" dirty="0">
                <a:solidFill>
                  <a:srgbClr val="0070C0"/>
                </a:solidFill>
              </a:rPr>
              <a:t>year for the previous calendar year.</a:t>
            </a:r>
            <a:endParaRPr lang="hr-BA" sz="2000" b="1" dirty="0">
              <a:solidFill>
                <a:srgbClr val="0070C0"/>
              </a:solidFill>
            </a:endParaRPr>
          </a:p>
        </p:txBody>
      </p:sp>
    </p:spTree>
    <p:extLst>
      <p:ext uri="{BB962C8B-B14F-4D97-AF65-F5344CB8AC3E}">
        <p14:creationId xmlns:p14="http://schemas.microsoft.com/office/powerpoint/2010/main" val="2059327024"/>
      </p:ext>
    </p:extLst>
  </p:cSld>
  <p:clrMapOvr>
    <a:masterClrMapping/>
  </p:clrMapOvr>
  <p:transition spd="med">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t>
            </a:r>
            <a:r>
              <a:rPr lang="hr-HR" sz="2800" b="1" dirty="0" smtClean="0">
                <a:solidFill>
                  <a:schemeClr val="tx2"/>
                </a:solidFill>
                <a:effectLst>
                  <a:glow>
                    <a:srgbClr val="7F7F7F">
                      <a:alpha val="35000"/>
                    </a:srgbClr>
                  </a:glow>
                </a:effectLst>
              </a:rPr>
              <a:t>DATA </a:t>
            </a:r>
            <a:r>
              <a:rPr lang="hr-HR" sz="2800" b="1" dirty="0">
                <a:solidFill>
                  <a:schemeClr val="tx2"/>
                </a:solidFill>
                <a:effectLst>
                  <a:glow>
                    <a:srgbClr val="7F7F7F">
                      <a:alpha val="35000"/>
                    </a:srgbClr>
                  </a:glow>
                </a:effectLst>
              </a:rPr>
              <a:t>SUBMISSION DYNAMICS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38446" y="1462654"/>
            <a:ext cx="8254194" cy="76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buFont typeface="Arial" panose="020B0604020202020204" pitchFamily="34" charset="0"/>
              <a:buChar char="•"/>
            </a:pPr>
            <a:r>
              <a:rPr lang="en-US" sz="2400" b="1" dirty="0">
                <a:solidFill>
                  <a:schemeClr val="tx2"/>
                </a:solidFill>
              </a:rPr>
              <a:t>Local Networks </a:t>
            </a:r>
            <a:r>
              <a:rPr lang="en-US" sz="2400" b="1" dirty="0" smtClean="0">
                <a:solidFill>
                  <a:schemeClr val="tx2"/>
                </a:solidFill>
              </a:rPr>
              <a:t>(</a:t>
            </a:r>
            <a:r>
              <a:rPr lang="en-US" sz="2400" b="1" dirty="0" err="1" smtClean="0">
                <a:solidFill>
                  <a:schemeClr val="tx2"/>
                </a:solidFill>
              </a:rPr>
              <a:t>Pollut</a:t>
            </a:r>
            <a:r>
              <a:rPr lang="hr-HR" sz="2400" b="1" dirty="0" err="1" smtClean="0">
                <a:solidFill>
                  <a:schemeClr val="tx2"/>
                </a:solidFill>
              </a:rPr>
              <a:t>er</a:t>
            </a:r>
            <a:r>
              <a:rPr lang="en-US" sz="2400" b="1" dirty="0">
                <a:solidFill>
                  <a:schemeClr val="tx2"/>
                </a:solidFill>
              </a:rPr>
              <a:t>) </a:t>
            </a:r>
            <a:r>
              <a:rPr lang="hr-HR" sz="2400" b="1" dirty="0" smtClean="0">
                <a:solidFill>
                  <a:schemeClr val="tx2"/>
                </a:solidFill>
              </a:rPr>
              <a:t>– </a:t>
            </a:r>
            <a:r>
              <a:rPr lang="en-US" sz="2000" dirty="0" smtClean="0">
                <a:solidFill>
                  <a:srgbClr val="0070C0"/>
                </a:solidFill>
              </a:rPr>
              <a:t>reports</a:t>
            </a:r>
            <a:r>
              <a:rPr lang="hr-HR" sz="2000" dirty="0" smtClean="0">
                <a:solidFill>
                  <a:srgbClr val="0070C0"/>
                </a:solidFill>
              </a:rPr>
              <a:t> </a:t>
            </a:r>
            <a:r>
              <a:rPr lang="en-US" sz="2000" dirty="0" smtClean="0">
                <a:solidFill>
                  <a:srgbClr val="0070C0"/>
                </a:solidFill>
              </a:rPr>
              <a:t>examples</a:t>
            </a: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pic>
        <p:nvPicPr>
          <p:cNvPr id="2" name="Picture 1"/>
          <p:cNvPicPr>
            <a:picLocks noChangeAspect="1"/>
          </p:cNvPicPr>
          <p:nvPr/>
        </p:nvPicPr>
        <p:blipFill>
          <a:blip r:embed="rId4"/>
          <a:stretch>
            <a:fillRect/>
          </a:stretch>
        </p:blipFill>
        <p:spPr>
          <a:xfrm>
            <a:off x="618584" y="2092937"/>
            <a:ext cx="2658086" cy="3749365"/>
          </a:xfrm>
          <a:prstGeom prst="rect">
            <a:avLst/>
          </a:prstGeom>
        </p:spPr>
      </p:pic>
      <p:pic>
        <p:nvPicPr>
          <p:cNvPr id="4" name="Picture 3"/>
          <p:cNvPicPr>
            <a:picLocks noChangeAspect="1"/>
          </p:cNvPicPr>
          <p:nvPr/>
        </p:nvPicPr>
        <p:blipFill>
          <a:blip r:embed="rId5"/>
          <a:stretch>
            <a:fillRect/>
          </a:stretch>
        </p:blipFill>
        <p:spPr>
          <a:xfrm>
            <a:off x="3456808" y="2078885"/>
            <a:ext cx="2680944" cy="3763417"/>
          </a:xfrm>
          <a:prstGeom prst="rect">
            <a:avLst/>
          </a:prstGeom>
        </p:spPr>
      </p:pic>
      <p:pic>
        <p:nvPicPr>
          <p:cNvPr id="6" name="Picture 5"/>
          <p:cNvPicPr>
            <a:picLocks noChangeAspect="1"/>
          </p:cNvPicPr>
          <p:nvPr/>
        </p:nvPicPr>
        <p:blipFill>
          <a:blip r:embed="rId6"/>
          <a:stretch>
            <a:fillRect/>
          </a:stretch>
        </p:blipFill>
        <p:spPr>
          <a:xfrm>
            <a:off x="6317890" y="2075210"/>
            <a:ext cx="2689481" cy="3784107"/>
          </a:xfrm>
          <a:prstGeom prst="rect">
            <a:avLst/>
          </a:prstGeom>
        </p:spPr>
      </p:pic>
    </p:spTree>
    <p:extLst>
      <p:ext uri="{BB962C8B-B14F-4D97-AF65-F5344CB8AC3E}">
        <p14:creationId xmlns:p14="http://schemas.microsoft.com/office/powerpoint/2010/main" val="4232326193"/>
      </p:ext>
    </p:extLst>
  </p:cSld>
  <p:clrMapOvr>
    <a:masterClrMapping/>
  </p:clrMapOvr>
  <p:transition spd="med">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7"/>
            <a:ext cx="8686800" cy="823892"/>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1158875" indent="-1158875"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13.4  </a:t>
            </a:r>
            <a:r>
              <a:rPr lang="hr-HR" sz="2800" b="1" dirty="0" smtClean="0">
                <a:solidFill>
                  <a:schemeClr val="tx2"/>
                </a:solidFill>
                <a:effectLst>
                  <a:glow>
                    <a:srgbClr val="7F7F7F">
                      <a:alpha val="35000"/>
                    </a:srgbClr>
                  </a:glow>
                </a:effectLst>
              </a:rPr>
              <a:t>DATA </a:t>
            </a:r>
            <a:r>
              <a:rPr lang="hr-HR" sz="2800" b="1" dirty="0">
                <a:solidFill>
                  <a:schemeClr val="tx2"/>
                </a:solidFill>
                <a:effectLst>
                  <a:glow>
                    <a:srgbClr val="7F7F7F">
                      <a:alpha val="35000"/>
                    </a:srgbClr>
                  </a:glow>
                </a:effectLst>
              </a:rPr>
              <a:t>SUBMISSION DYNAMICS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38446" y="1462654"/>
            <a:ext cx="8528268" cy="76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buFont typeface="Arial" panose="020B0604020202020204" pitchFamily="34" charset="0"/>
              <a:buChar char="•"/>
            </a:pPr>
            <a:r>
              <a:rPr lang="en-US" sz="2400" b="1" dirty="0">
                <a:solidFill>
                  <a:schemeClr val="tx2"/>
                </a:solidFill>
              </a:rPr>
              <a:t>Local </a:t>
            </a:r>
            <a:r>
              <a:rPr lang="en-US" sz="2400" b="1" dirty="0" smtClean="0">
                <a:solidFill>
                  <a:schemeClr val="tx2"/>
                </a:solidFill>
              </a:rPr>
              <a:t>Networks</a:t>
            </a:r>
            <a:r>
              <a:rPr lang="hr-HR" sz="2400" b="1" dirty="0" smtClean="0">
                <a:solidFill>
                  <a:schemeClr val="tx2"/>
                </a:solidFill>
              </a:rPr>
              <a:t> - </a:t>
            </a:r>
            <a:r>
              <a:rPr lang="en-US" sz="2400" b="1" dirty="0" smtClean="0">
                <a:solidFill>
                  <a:schemeClr val="tx2"/>
                </a:solidFill>
              </a:rPr>
              <a:t>measurements </a:t>
            </a:r>
            <a:r>
              <a:rPr lang="en-US" sz="2400" b="1" dirty="0">
                <a:solidFill>
                  <a:schemeClr val="tx2"/>
                </a:solidFill>
              </a:rPr>
              <a:t>of special purpose Article 33. </a:t>
            </a:r>
            <a:r>
              <a:rPr lang="hr-HR" sz="2400" b="1" dirty="0" smtClean="0">
                <a:solidFill>
                  <a:schemeClr val="tx2"/>
                </a:solidFill>
              </a:rPr>
              <a:t>Air </a:t>
            </a:r>
            <a:r>
              <a:rPr lang="hr-HR" sz="2400" b="1" dirty="0">
                <a:solidFill>
                  <a:schemeClr val="tx2"/>
                </a:solidFill>
              </a:rPr>
              <a:t>P</a:t>
            </a:r>
            <a:r>
              <a:rPr lang="hr-HR" sz="2400" b="1" dirty="0" smtClean="0">
                <a:solidFill>
                  <a:schemeClr val="tx2"/>
                </a:solidFill>
              </a:rPr>
              <a:t>rotection </a:t>
            </a:r>
            <a:r>
              <a:rPr lang="hr-HR" sz="2400" b="1" dirty="0" err="1" smtClean="0">
                <a:solidFill>
                  <a:schemeClr val="tx2"/>
                </a:solidFill>
              </a:rPr>
              <a:t>Act</a:t>
            </a:r>
            <a:endParaRPr lang="hr-HR" sz="2000" dirty="0" smtClean="0">
              <a:solidFill>
                <a:srgbClr val="0070C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
        <p:nvSpPr>
          <p:cNvPr id="3" name="Rectangle 2"/>
          <p:cNvSpPr/>
          <p:nvPr/>
        </p:nvSpPr>
        <p:spPr>
          <a:xfrm>
            <a:off x="268658" y="2483952"/>
            <a:ext cx="7878836" cy="3108543"/>
          </a:xfrm>
          <a:prstGeom prst="rect">
            <a:avLst/>
          </a:prstGeom>
        </p:spPr>
        <p:txBody>
          <a:bodyPr wrap="square">
            <a:spAutoFit/>
          </a:bodyPr>
          <a:lstStyle/>
          <a:p>
            <a:pPr marL="742950" lvl="1" indent="-285750">
              <a:spcBef>
                <a:spcPct val="20000"/>
              </a:spcBef>
              <a:buFont typeface="Arial" charset="0"/>
              <a:buChar char="–"/>
            </a:pPr>
            <a:r>
              <a:rPr lang="en-US" sz="2000" dirty="0">
                <a:solidFill>
                  <a:srgbClr val="0070C0"/>
                </a:solidFill>
              </a:rPr>
              <a:t>Art. </a:t>
            </a:r>
            <a:r>
              <a:rPr lang="en-US" sz="2000" dirty="0" smtClean="0">
                <a:solidFill>
                  <a:srgbClr val="0070C0"/>
                </a:solidFill>
              </a:rPr>
              <a:t>34</a:t>
            </a:r>
            <a:r>
              <a:rPr lang="hr-HR" sz="2000" dirty="0" smtClean="0">
                <a:solidFill>
                  <a:srgbClr val="0070C0"/>
                </a:solidFill>
              </a:rPr>
              <a:t>.</a:t>
            </a:r>
            <a:r>
              <a:rPr lang="en-US" sz="2000" dirty="0" smtClean="0">
                <a:solidFill>
                  <a:srgbClr val="0070C0"/>
                </a:solidFill>
              </a:rPr>
              <a:t> </a:t>
            </a:r>
            <a:r>
              <a:rPr lang="hr-HR" sz="2000" dirty="0" smtClean="0">
                <a:solidFill>
                  <a:srgbClr val="0070C0"/>
                </a:solidFill>
              </a:rPr>
              <a:t>Air Protection </a:t>
            </a:r>
            <a:r>
              <a:rPr lang="hr-HR" sz="2000" dirty="0" err="1" smtClean="0">
                <a:solidFill>
                  <a:srgbClr val="0070C0"/>
                </a:solidFill>
              </a:rPr>
              <a:t>Act</a:t>
            </a:r>
            <a:r>
              <a:rPr lang="en-US" sz="2000" dirty="0" smtClean="0">
                <a:solidFill>
                  <a:srgbClr val="0070C0"/>
                </a:solidFill>
              </a:rPr>
              <a:t>  and Art</a:t>
            </a:r>
            <a:r>
              <a:rPr lang="en-US" sz="2000" dirty="0">
                <a:solidFill>
                  <a:srgbClr val="0070C0"/>
                </a:solidFill>
              </a:rPr>
              <a:t>. 23</a:t>
            </a:r>
            <a:r>
              <a:rPr lang="en-US" sz="2000" dirty="0" smtClean="0">
                <a:solidFill>
                  <a:srgbClr val="0070C0"/>
                </a:solidFill>
              </a:rPr>
              <a:t>.</a:t>
            </a:r>
            <a:r>
              <a:rPr lang="en-US" sz="2000" dirty="0">
                <a:solidFill>
                  <a:srgbClr val="0070C0"/>
                </a:solidFill>
              </a:rPr>
              <a:t> </a:t>
            </a:r>
            <a:r>
              <a:rPr lang="hr-HR" sz="2000" dirty="0" smtClean="0">
                <a:solidFill>
                  <a:srgbClr val="0070C0"/>
                </a:solidFill>
              </a:rPr>
              <a:t> </a:t>
            </a:r>
            <a:r>
              <a:rPr lang="en-US" sz="2000" dirty="0" smtClean="0">
                <a:solidFill>
                  <a:srgbClr val="0070C0"/>
                </a:solidFill>
              </a:rPr>
              <a:t>Ordinance</a:t>
            </a:r>
            <a:r>
              <a:rPr lang="hr-HR" sz="2000" dirty="0" smtClean="0">
                <a:solidFill>
                  <a:srgbClr val="0070C0"/>
                </a:solidFill>
              </a:rPr>
              <a:t> d</a:t>
            </a:r>
            <a:r>
              <a:rPr lang="en-US" sz="2000" dirty="0" err="1" smtClean="0">
                <a:solidFill>
                  <a:srgbClr val="0070C0"/>
                </a:solidFill>
              </a:rPr>
              <a:t>efine</a:t>
            </a:r>
            <a:r>
              <a:rPr lang="en-US" sz="2000" dirty="0" smtClean="0">
                <a:solidFill>
                  <a:srgbClr val="0070C0"/>
                </a:solidFill>
              </a:rPr>
              <a:t> </a:t>
            </a:r>
            <a:r>
              <a:rPr lang="en-US" sz="2000" dirty="0">
                <a:solidFill>
                  <a:srgbClr val="0070C0"/>
                </a:solidFill>
              </a:rPr>
              <a:t>reporting only for measurements in accordance with Art. 31 and 32 and omits measurements of special purpose according to </a:t>
            </a:r>
            <a:r>
              <a:rPr lang="hr-HR" sz="2000" dirty="0" smtClean="0">
                <a:solidFill>
                  <a:srgbClr val="0070C0"/>
                </a:solidFill>
              </a:rPr>
              <a:t>A</a:t>
            </a:r>
            <a:r>
              <a:rPr lang="en-US" sz="2000" dirty="0" smtClean="0">
                <a:solidFill>
                  <a:srgbClr val="0070C0"/>
                </a:solidFill>
              </a:rPr>
              <a:t>rt</a:t>
            </a:r>
            <a:r>
              <a:rPr lang="en-US" sz="2000" dirty="0">
                <a:solidFill>
                  <a:srgbClr val="0070C0"/>
                </a:solidFill>
              </a:rPr>
              <a:t>. </a:t>
            </a:r>
            <a:r>
              <a:rPr lang="en-US" sz="2000" dirty="0" smtClean="0">
                <a:solidFill>
                  <a:srgbClr val="0070C0"/>
                </a:solidFill>
              </a:rPr>
              <a:t>33</a:t>
            </a:r>
            <a:r>
              <a:rPr lang="hr-HR" sz="2000" dirty="0" smtClean="0">
                <a:solidFill>
                  <a:srgbClr val="0070C0"/>
                </a:solidFill>
              </a:rPr>
              <a:t>.</a:t>
            </a:r>
            <a:endParaRPr lang="en-US" sz="2000" dirty="0">
              <a:solidFill>
                <a:srgbClr val="0070C0"/>
              </a:solidFill>
            </a:endParaRPr>
          </a:p>
          <a:p>
            <a:pPr marL="742950" lvl="1" indent="-285750">
              <a:spcBef>
                <a:spcPct val="20000"/>
              </a:spcBef>
              <a:buFont typeface="Arial" charset="0"/>
              <a:buChar char="–"/>
            </a:pPr>
            <a:endParaRPr lang="en-US" sz="2000" dirty="0">
              <a:solidFill>
                <a:srgbClr val="0070C0"/>
              </a:solidFill>
            </a:endParaRPr>
          </a:p>
          <a:p>
            <a:pPr marL="742950" lvl="1" indent="-285750">
              <a:spcBef>
                <a:spcPct val="20000"/>
              </a:spcBef>
              <a:buFont typeface="Arial" charset="0"/>
              <a:buChar char="–"/>
            </a:pPr>
            <a:r>
              <a:rPr lang="en-US" sz="2000" dirty="0">
                <a:solidFill>
                  <a:srgbClr val="0070C0"/>
                </a:solidFill>
              </a:rPr>
              <a:t>Even in Part XIII, INSPECTION SURVEILLANCE is not explicitly described as to who controls the measurement or reporting of these measurements.</a:t>
            </a:r>
          </a:p>
          <a:p>
            <a:pPr marL="742950" lvl="1" indent="-285750">
              <a:spcBef>
                <a:spcPct val="20000"/>
              </a:spcBef>
              <a:buFont typeface="Arial" charset="0"/>
              <a:buChar char="–"/>
            </a:pPr>
            <a:endParaRPr lang="en-US" sz="2000" dirty="0">
              <a:solidFill>
                <a:srgbClr val="0070C0"/>
              </a:solidFill>
            </a:endParaRPr>
          </a:p>
          <a:p>
            <a:pPr marL="742950" lvl="1" indent="-285750">
              <a:spcBef>
                <a:spcPct val="20000"/>
              </a:spcBef>
              <a:buFont typeface="Arial" charset="0"/>
              <a:buChar char="–"/>
            </a:pPr>
            <a:r>
              <a:rPr lang="en-US" sz="2000" dirty="0">
                <a:solidFill>
                  <a:srgbClr val="0070C0"/>
                </a:solidFill>
              </a:rPr>
              <a:t>There are no such reports on </a:t>
            </a:r>
            <a:r>
              <a:rPr lang="hr-HR" sz="2000" dirty="0" err="1" smtClean="0">
                <a:solidFill>
                  <a:srgbClr val="0070C0"/>
                </a:solidFill>
              </a:rPr>
              <a:t>Agency</a:t>
            </a:r>
            <a:r>
              <a:rPr lang="hr-HR" sz="2000" dirty="0" smtClean="0">
                <a:solidFill>
                  <a:srgbClr val="0070C0"/>
                </a:solidFill>
              </a:rPr>
              <a:t>’s</a:t>
            </a:r>
            <a:r>
              <a:rPr lang="en-US" sz="2000" dirty="0" smtClean="0">
                <a:solidFill>
                  <a:srgbClr val="0070C0"/>
                </a:solidFill>
              </a:rPr>
              <a:t> </a:t>
            </a:r>
            <a:r>
              <a:rPr lang="en-US" sz="2000" dirty="0">
                <a:solidFill>
                  <a:srgbClr val="0070C0"/>
                </a:solidFill>
              </a:rPr>
              <a:t>pages</a:t>
            </a:r>
            <a:endParaRPr lang="hr-BA" sz="2000" dirty="0">
              <a:solidFill>
                <a:srgbClr val="0070C0"/>
              </a:solidFill>
            </a:endParaRPr>
          </a:p>
        </p:txBody>
      </p:sp>
    </p:spTree>
    <p:extLst>
      <p:ext uri="{BB962C8B-B14F-4D97-AF65-F5344CB8AC3E}">
        <p14:creationId xmlns:p14="http://schemas.microsoft.com/office/powerpoint/2010/main" val="3281636047"/>
      </p:ext>
    </p:extLst>
  </p:cSld>
  <p:clrMapOvr>
    <a:masterClrMapping/>
  </p:clrMapOvr>
  <p:transition spd="med">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smtClean="0">
                <a:solidFill>
                  <a:schemeClr val="tx2"/>
                </a:solidFill>
                <a:effectLst>
                  <a:glow rad="228600">
                    <a:schemeClr val="bg1">
                      <a:lumMod val="50000"/>
                      <a:alpha val="20000"/>
                    </a:schemeClr>
                  </a:glow>
                </a:effectLst>
              </a:rPr>
              <a:t>THANK YOU FOR YOUR ATTENTION</a:t>
            </a:r>
          </a:p>
        </p:txBody>
      </p:sp>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525" y="882831"/>
            <a:ext cx="5463568" cy="664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8" descr="Znak_1024x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
        <p:nvSpPr>
          <p:cNvPr id="8" name="Content Placeholder 8"/>
          <p:cNvSpPr>
            <a:spLocks/>
          </p:cNvSpPr>
          <p:nvPr/>
        </p:nvSpPr>
        <p:spPr bwMode="auto">
          <a:xfrm>
            <a:off x="324464" y="4387645"/>
            <a:ext cx="8229601" cy="92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lgn="just">
              <a:spcBef>
                <a:spcPct val="20000"/>
              </a:spcBef>
            </a:pPr>
            <a:r>
              <a:rPr lang="en-US" sz="1600" b="1" i="1" u="sng" dirty="0">
                <a:solidFill>
                  <a:schemeClr val="tx2"/>
                </a:solidFill>
              </a:rPr>
              <a:t>Disclaimer:</a:t>
            </a:r>
            <a:r>
              <a:rPr lang="en-US" sz="1600" b="1" i="1" dirty="0">
                <a:solidFill>
                  <a:schemeClr val="tx2"/>
                </a:solidFill>
              </a:rPr>
              <a:t> The </a:t>
            </a:r>
            <a:r>
              <a:rPr lang="en-US" sz="1600" b="1" i="1" dirty="0" smtClean="0">
                <a:solidFill>
                  <a:schemeClr val="tx2"/>
                </a:solidFill>
              </a:rPr>
              <a:t>content</a:t>
            </a:r>
            <a:r>
              <a:rPr lang="hr-HR" sz="1600" b="1" i="1" dirty="0" smtClean="0">
                <a:solidFill>
                  <a:schemeClr val="tx2"/>
                </a:solidFill>
              </a:rPr>
              <a:t>s</a:t>
            </a:r>
            <a:r>
              <a:rPr lang="en-US" sz="1600" b="1" i="1" dirty="0" smtClean="0">
                <a:solidFill>
                  <a:schemeClr val="tx2"/>
                </a:solidFill>
              </a:rPr>
              <a:t> </a:t>
            </a:r>
            <a:r>
              <a:rPr lang="en-US" sz="1600" b="1" i="1" dirty="0">
                <a:solidFill>
                  <a:schemeClr val="tx2"/>
                </a:solidFill>
              </a:rPr>
              <a:t>of this </a:t>
            </a:r>
            <a:r>
              <a:rPr lang="en-US" sz="1600" b="1" i="1" dirty="0" smtClean="0">
                <a:solidFill>
                  <a:schemeClr val="tx2"/>
                </a:solidFill>
              </a:rPr>
              <a:t>publication</a:t>
            </a:r>
            <a:r>
              <a:rPr lang="hr-HR" sz="1600" b="1" i="1" dirty="0" smtClean="0">
                <a:solidFill>
                  <a:schemeClr val="tx2"/>
                </a:solidFill>
              </a:rPr>
              <a:t> are </a:t>
            </a:r>
            <a:r>
              <a:rPr lang="en-US" sz="1600" b="1" i="1" dirty="0" smtClean="0">
                <a:solidFill>
                  <a:schemeClr val="tx2"/>
                </a:solidFill>
              </a:rPr>
              <a:t>the</a:t>
            </a:r>
            <a:r>
              <a:rPr lang="hr-HR" sz="1600" b="1" i="1" dirty="0" smtClean="0">
                <a:solidFill>
                  <a:schemeClr val="tx2"/>
                </a:solidFill>
              </a:rPr>
              <a:t> sole </a:t>
            </a:r>
            <a:r>
              <a:rPr lang="en-US" sz="1600" b="1" i="1" dirty="0" smtClean="0">
                <a:solidFill>
                  <a:schemeClr val="tx2"/>
                </a:solidFill>
              </a:rPr>
              <a:t>responsibility </a:t>
            </a:r>
            <a:r>
              <a:rPr lang="en-US" sz="1600" b="1" i="1" dirty="0">
                <a:solidFill>
                  <a:schemeClr val="tx2"/>
                </a:solidFill>
              </a:rPr>
              <a:t>of EKONERG </a:t>
            </a:r>
            <a:r>
              <a:rPr lang="hr-HR" sz="1600" b="1" i="1" dirty="0" smtClean="0">
                <a:solidFill>
                  <a:schemeClr val="tx2"/>
                </a:solidFill>
              </a:rPr>
              <a:t>– </a:t>
            </a:r>
            <a:r>
              <a:rPr lang="en-US" sz="1600" b="1" i="1" dirty="0" smtClean="0">
                <a:solidFill>
                  <a:schemeClr val="tx2"/>
                </a:solidFill>
              </a:rPr>
              <a:t>Energy</a:t>
            </a:r>
            <a:r>
              <a:rPr lang="hr-HR" sz="1600" b="1" i="1" dirty="0" smtClean="0">
                <a:solidFill>
                  <a:schemeClr val="tx2"/>
                </a:solidFill>
              </a:rPr>
              <a:t> </a:t>
            </a:r>
            <a:r>
              <a:rPr lang="en-US" sz="1600" b="1" i="1" dirty="0" smtClean="0">
                <a:solidFill>
                  <a:schemeClr val="tx2"/>
                </a:solidFill>
              </a:rPr>
              <a:t>Research </a:t>
            </a:r>
            <a:r>
              <a:rPr lang="en-US" sz="1600" b="1" i="1" dirty="0">
                <a:solidFill>
                  <a:schemeClr val="tx2"/>
                </a:solidFill>
              </a:rPr>
              <a:t>and </a:t>
            </a:r>
            <a:r>
              <a:rPr lang="en-US" sz="1600" b="1" i="1" dirty="0" smtClean="0">
                <a:solidFill>
                  <a:schemeClr val="tx2"/>
                </a:solidFill>
              </a:rPr>
              <a:t>Environmental</a:t>
            </a:r>
            <a:r>
              <a:rPr lang="hr-HR" sz="1600" b="1" i="1" dirty="0" smtClean="0">
                <a:solidFill>
                  <a:schemeClr val="tx2"/>
                </a:solidFill>
              </a:rPr>
              <a:t> </a:t>
            </a:r>
            <a:r>
              <a:rPr lang="en-US" sz="1600" b="1" i="1" dirty="0" smtClean="0">
                <a:solidFill>
                  <a:schemeClr val="tx2"/>
                </a:solidFill>
              </a:rPr>
              <a:t>Protection</a:t>
            </a:r>
            <a:r>
              <a:rPr lang="hr-HR" sz="1600" b="1" i="1" dirty="0" smtClean="0">
                <a:solidFill>
                  <a:schemeClr val="tx2"/>
                </a:solidFill>
              </a:rPr>
              <a:t> Institute</a:t>
            </a:r>
            <a:r>
              <a:rPr lang="en-US" sz="1600" b="1" i="1" dirty="0" smtClean="0">
                <a:solidFill>
                  <a:schemeClr val="tx2"/>
                </a:solidFill>
              </a:rPr>
              <a:t>, </a:t>
            </a:r>
            <a:r>
              <a:rPr lang="en-US" sz="1600" b="1" i="1" dirty="0">
                <a:solidFill>
                  <a:schemeClr val="tx2"/>
                </a:solidFill>
              </a:rPr>
              <a:t>Ltd. </a:t>
            </a:r>
            <a:r>
              <a:rPr lang="en-US" sz="1600" b="1" i="1" dirty="0" smtClean="0">
                <a:solidFill>
                  <a:schemeClr val="tx2"/>
                </a:solidFill>
              </a:rPr>
              <a:t>and</a:t>
            </a:r>
            <a:r>
              <a:rPr lang="hr-HR" sz="1600" b="1" i="1" dirty="0" smtClean="0">
                <a:solidFill>
                  <a:schemeClr val="tx2"/>
                </a:solidFill>
              </a:rPr>
              <a:t> </a:t>
            </a:r>
            <a:r>
              <a:rPr lang="en-US" sz="1600" b="1" i="1" dirty="0" smtClean="0">
                <a:solidFill>
                  <a:schemeClr val="tx2"/>
                </a:solidFill>
              </a:rPr>
              <a:t>can in</a:t>
            </a:r>
            <a:r>
              <a:rPr lang="hr-HR" sz="1600" b="1" i="1" dirty="0" smtClean="0">
                <a:solidFill>
                  <a:schemeClr val="tx2"/>
                </a:solidFill>
              </a:rPr>
              <a:t> no </a:t>
            </a:r>
            <a:r>
              <a:rPr lang="en-US" sz="1600" b="1" i="1" dirty="0" smtClean="0">
                <a:solidFill>
                  <a:schemeClr val="tx2"/>
                </a:solidFill>
              </a:rPr>
              <a:t>way be taken </a:t>
            </a:r>
            <a:r>
              <a:rPr lang="hr-HR" sz="1600" b="1" i="1" dirty="0" smtClean="0">
                <a:solidFill>
                  <a:schemeClr val="tx2"/>
                </a:solidFill>
              </a:rPr>
              <a:t>t</a:t>
            </a:r>
            <a:r>
              <a:rPr lang="en-US" sz="1600" b="1" i="1" dirty="0" smtClean="0">
                <a:solidFill>
                  <a:schemeClr val="tx2"/>
                </a:solidFill>
              </a:rPr>
              <a:t>o reflect the </a:t>
            </a:r>
            <a:r>
              <a:rPr lang="en-US" sz="1600" b="1" i="1" dirty="0">
                <a:solidFill>
                  <a:schemeClr val="tx2"/>
                </a:solidFill>
              </a:rPr>
              <a:t>views of the European Union</a:t>
            </a:r>
            <a:endParaRPr lang="hr-HR" sz="1600" b="1" i="1" dirty="0">
              <a:solidFill>
                <a:schemeClr val="tx2"/>
              </a:solidFill>
            </a:endParaRPr>
          </a:p>
        </p:txBody>
      </p:sp>
      <p:sp>
        <p:nvSpPr>
          <p:cNvPr id="16" name="Podnaslov 2"/>
          <p:cNvSpPr txBox="1">
            <a:spLocks/>
          </p:cNvSpPr>
          <p:nvPr/>
        </p:nvSpPr>
        <p:spPr>
          <a:xfrm>
            <a:off x="3421626" y="6263557"/>
            <a:ext cx="2448231" cy="2909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00" dirty="0">
                <a:solidFill>
                  <a:schemeClr val="accent1">
                    <a:lumMod val="50000"/>
                  </a:schemeClr>
                </a:solidFill>
              </a:rPr>
              <a:t>This project is funded by the European Union</a:t>
            </a:r>
            <a:endParaRPr lang="en-GB" sz="1000" dirty="0">
              <a:solidFill>
                <a:schemeClr val="accent1">
                  <a:lumMod val="50000"/>
                </a:schemeClr>
              </a:solidFill>
            </a:endParaRPr>
          </a:p>
        </p:txBody>
      </p:sp>
      <p:pic>
        <p:nvPicPr>
          <p:cNvPr id="17" name="Slika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5359" y="5557402"/>
            <a:ext cx="857019" cy="618958"/>
          </a:xfrm>
          <a:prstGeom prst="rect">
            <a:avLst/>
          </a:prstGeom>
        </p:spPr>
      </p:pic>
      <p:sp>
        <p:nvSpPr>
          <p:cNvPr id="19" name="Rectangle 18"/>
          <p:cNvSpPr/>
          <p:nvPr/>
        </p:nvSpPr>
        <p:spPr bwMode="auto">
          <a:xfrm>
            <a:off x="3049588" y="920931"/>
            <a:ext cx="3332964" cy="276999"/>
          </a:xfrm>
          <a:prstGeom prst="rect">
            <a:avLst/>
          </a:prstGeom>
        </p:spPr>
        <p:txBody>
          <a:bodyPr wrap="none">
            <a:spAutoFit/>
          </a:bodyPr>
          <a:lstStyle/>
          <a:p>
            <a:r>
              <a:rPr lang="en-US" sz="1200" dirty="0" smtClean="0">
                <a:solidFill>
                  <a:srgbClr val="7F7F7F"/>
                </a:solidFill>
                <a:latin typeface="Arial Narrow" panose="020B0606020202030204" pitchFamily="34" charset="0"/>
              </a:rPr>
              <a:t>Energy </a:t>
            </a:r>
            <a:r>
              <a:rPr lang="hr-HR" sz="1200" dirty="0" smtClean="0">
                <a:solidFill>
                  <a:srgbClr val="7F7F7F"/>
                </a:solidFill>
                <a:latin typeface="Arial Narrow" panose="020B0606020202030204" pitchFamily="34" charset="0"/>
              </a:rPr>
              <a:t>R</a:t>
            </a:r>
            <a:r>
              <a:rPr lang="en-US" sz="1200" dirty="0" err="1" smtClean="0">
                <a:solidFill>
                  <a:srgbClr val="7F7F7F"/>
                </a:solidFill>
                <a:latin typeface="Arial Narrow" panose="020B0606020202030204" pitchFamily="34" charset="0"/>
              </a:rPr>
              <a:t>esearch</a:t>
            </a:r>
            <a:r>
              <a:rPr lang="en-US" sz="1200" dirty="0" smtClean="0">
                <a:solidFill>
                  <a:srgbClr val="7F7F7F"/>
                </a:solidFill>
                <a:latin typeface="Arial Narrow" panose="020B0606020202030204" pitchFamily="34" charset="0"/>
              </a:rPr>
              <a:t> and Environmental Protection Institute</a:t>
            </a:r>
            <a:endParaRPr lang="en-US" sz="1200" dirty="0">
              <a:solidFill>
                <a:srgbClr val="7F7F7F"/>
              </a:solidFill>
              <a:latin typeface="Arial Narrow" pitchFamily="34" charset="0"/>
            </a:endParaRPr>
          </a:p>
        </p:txBody>
      </p:sp>
    </p:spTree>
    <p:extLst>
      <p:ext uri="{BB962C8B-B14F-4D97-AF65-F5344CB8AC3E}">
        <p14:creationId xmlns:p14="http://schemas.microsoft.com/office/powerpoint/2010/main" val="1609641600"/>
      </p:ext>
    </p:extLst>
  </p:cSld>
  <p:clrMapOvr>
    <a:masterClrMapping/>
  </p:clrMapOvr>
  <p:transition spd="med">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13.1   DATA </a:t>
            </a:r>
            <a:r>
              <a:rPr lang="hr-HR" sz="2800" b="1" dirty="0">
                <a:solidFill>
                  <a:schemeClr val="tx2"/>
                </a:solidFill>
                <a:effectLst>
                  <a:glow>
                    <a:srgbClr val="7F7F7F">
                      <a:alpha val="35000"/>
                    </a:srgbClr>
                  </a:glow>
                </a:effectLst>
              </a:rPr>
              <a:t>REQUIRED TO SUBMIT</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94154" y="1218854"/>
            <a:ext cx="8362950" cy="5006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US" sz="2400" b="1" dirty="0">
                <a:solidFill>
                  <a:schemeClr val="tx2"/>
                </a:solidFill>
              </a:rPr>
              <a:t>Air </a:t>
            </a:r>
            <a:r>
              <a:rPr lang="hr-HR" sz="2400" b="1" dirty="0">
                <a:solidFill>
                  <a:schemeClr val="tx2"/>
                </a:solidFill>
              </a:rPr>
              <a:t>p</a:t>
            </a:r>
            <a:r>
              <a:rPr lang="en-US" sz="2400" b="1" dirty="0" err="1" smtClean="0">
                <a:solidFill>
                  <a:schemeClr val="tx2"/>
                </a:solidFill>
              </a:rPr>
              <a:t>rotection</a:t>
            </a:r>
            <a:r>
              <a:rPr lang="hr-HR" sz="2400" b="1" dirty="0" smtClean="0">
                <a:solidFill>
                  <a:schemeClr val="tx2"/>
                </a:solidFill>
              </a:rPr>
              <a:t> </a:t>
            </a:r>
            <a:r>
              <a:rPr lang="hr-HR" sz="2400" b="1" dirty="0">
                <a:solidFill>
                  <a:schemeClr val="tx2"/>
                </a:solidFill>
              </a:rPr>
              <a:t>i</a:t>
            </a:r>
            <a:r>
              <a:rPr lang="en-US" sz="2400" b="1" dirty="0" smtClean="0">
                <a:solidFill>
                  <a:schemeClr val="tx2"/>
                </a:solidFill>
              </a:rPr>
              <a:t>nformation </a:t>
            </a:r>
            <a:r>
              <a:rPr lang="hr-HR" sz="2400" b="1" dirty="0">
                <a:solidFill>
                  <a:schemeClr val="tx2"/>
                </a:solidFill>
              </a:rPr>
              <a:t>s</a:t>
            </a:r>
            <a:r>
              <a:rPr lang="en-US" sz="2400" b="1" dirty="0" smtClean="0">
                <a:solidFill>
                  <a:schemeClr val="tx2"/>
                </a:solidFill>
              </a:rPr>
              <a:t>ystem</a:t>
            </a:r>
            <a:r>
              <a:rPr lang="hr-HR" sz="2400" b="1" dirty="0" smtClean="0">
                <a:solidFill>
                  <a:schemeClr val="tx2"/>
                </a:solidFill>
              </a:rPr>
              <a:t> </a:t>
            </a:r>
            <a:r>
              <a:rPr lang="en-US" sz="2400" b="1" dirty="0">
                <a:solidFill>
                  <a:schemeClr val="tx2"/>
                </a:solidFill>
              </a:rPr>
              <a:t>contains </a:t>
            </a:r>
            <a:r>
              <a:rPr lang="en-US" sz="2400" b="1" dirty="0" smtClean="0">
                <a:solidFill>
                  <a:srgbClr val="FF0000"/>
                </a:solidFill>
              </a:rPr>
              <a:t>(public </a:t>
            </a:r>
            <a:r>
              <a:rPr lang="en-US" sz="2400" b="1" dirty="0">
                <a:solidFill>
                  <a:srgbClr val="FF0000"/>
                </a:solidFill>
              </a:rPr>
              <a:t>and </a:t>
            </a:r>
            <a:r>
              <a:rPr lang="en-US" sz="2400" b="1" dirty="0" smtClean="0">
                <a:solidFill>
                  <a:srgbClr val="FF0000"/>
                </a:solidFill>
              </a:rPr>
              <a:t>da</a:t>
            </a:r>
            <a:r>
              <a:rPr lang="hr-HR" sz="2400" b="1" dirty="0" smtClean="0">
                <a:solidFill>
                  <a:srgbClr val="FF0000"/>
                </a:solidFill>
              </a:rPr>
              <a:t>t</a:t>
            </a:r>
            <a:r>
              <a:rPr lang="en-US" sz="2400" b="1" dirty="0" smtClean="0">
                <a:solidFill>
                  <a:srgbClr val="FF0000"/>
                </a:solidFill>
              </a:rPr>
              <a:t>a</a:t>
            </a:r>
            <a:r>
              <a:rPr lang="hr-HR" sz="2400" b="1" dirty="0" smtClean="0">
                <a:solidFill>
                  <a:srgbClr val="FF0000"/>
                </a:solidFill>
              </a:rPr>
              <a:t> </a:t>
            </a:r>
            <a:r>
              <a:rPr lang="en-US" sz="2400" b="1" dirty="0" smtClean="0">
                <a:solidFill>
                  <a:srgbClr val="FF0000"/>
                </a:solidFill>
              </a:rPr>
              <a:t>connectivity...):</a:t>
            </a:r>
            <a:endParaRPr lang="hr-HR" sz="2400" b="1" dirty="0" smtClean="0">
              <a:solidFill>
                <a:srgbClr val="FF0000"/>
              </a:solidFill>
            </a:endParaRPr>
          </a:p>
          <a:p>
            <a:pPr marL="742950" lvl="1" indent="-285750">
              <a:spcBef>
                <a:spcPct val="20000"/>
              </a:spcBef>
              <a:buFont typeface="Arial" charset="0"/>
              <a:buChar char="–"/>
            </a:pPr>
            <a:r>
              <a:rPr lang="en-US" sz="2000" dirty="0">
                <a:solidFill>
                  <a:srgbClr val="0070C0"/>
                </a:solidFill>
              </a:rPr>
              <a:t>link to the Air </a:t>
            </a:r>
            <a:r>
              <a:rPr lang="hr-HR" sz="2000" dirty="0" smtClean="0">
                <a:solidFill>
                  <a:srgbClr val="0070C0"/>
                </a:solidFill>
              </a:rPr>
              <a:t>q</a:t>
            </a:r>
            <a:r>
              <a:rPr lang="en-US" sz="2000" dirty="0" err="1" smtClean="0">
                <a:solidFill>
                  <a:srgbClr val="0070C0"/>
                </a:solidFill>
              </a:rPr>
              <a:t>uality</a:t>
            </a:r>
            <a:r>
              <a:rPr lang="en-US" sz="2000" dirty="0" smtClean="0">
                <a:solidFill>
                  <a:srgbClr val="0070C0"/>
                </a:solidFill>
              </a:rPr>
              <a:t> </a:t>
            </a:r>
            <a:r>
              <a:rPr lang="hr-HR" sz="2000" dirty="0" smtClean="0">
                <a:solidFill>
                  <a:srgbClr val="0070C0"/>
                </a:solidFill>
              </a:rPr>
              <a:t>p</a:t>
            </a:r>
            <a:r>
              <a:rPr lang="en-US" sz="2000" dirty="0" err="1" smtClean="0">
                <a:solidFill>
                  <a:srgbClr val="0070C0"/>
                </a:solidFill>
              </a:rPr>
              <a:t>ortal</a:t>
            </a:r>
            <a:r>
              <a:rPr lang="en-US" sz="2000" dirty="0" smtClean="0">
                <a:solidFill>
                  <a:srgbClr val="0070C0"/>
                </a:solidFill>
              </a:rPr>
              <a:t> </a:t>
            </a:r>
            <a:r>
              <a:rPr lang="hr-HR" sz="2000" dirty="0" smtClean="0">
                <a:solidFill>
                  <a:srgbClr val="0070C0"/>
                </a:solidFill>
              </a:rPr>
              <a:t> </a:t>
            </a:r>
            <a:r>
              <a:rPr lang="hr-HR" sz="2000" dirty="0" err="1" smtClean="0">
                <a:solidFill>
                  <a:srgbClr val="0070C0"/>
                </a:solidFill>
              </a:rPr>
              <a:t>in</a:t>
            </a:r>
            <a:r>
              <a:rPr lang="hr-HR" sz="2000" dirty="0" smtClean="0">
                <a:solidFill>
                  <a:srgbClr val="0070C0"/>
                </a:solidFill>
              </a:rPr>
              <a:t> </a:t>
            </a:r>
            <a:r>
              <a:rPr lang="en-US" sz="2000" dirty="0" smtClean="0">
                <a:solidFill>
                  <a:srgbClr val="0070C0"/>
                </a:solidFill>
              </a:rPr>
              <a:t>Croatia </a:t>
            </a:r>
            <a:r>
              <a:rPr lang="en-US" sz="2000" dirty="0">
                <a:solidFill>
                  <a:srgbClr val="0070C0"/>
                </a:solidFill>
              </a:rPr>
              <a:t>is also available on the Central State Portal on Air </a:t>
            </a:r>
            <a:r>
              <a:rPr lang="en-US" sz="2000" dirty="0" smtClean="0">
                <a:solidFill>
                  <a:srgbClr val="0070C0"/>
                </a:solidFill>
              </a:rPr>
              <a:t>quality</a:t>
            </a: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
        <p:nvSpPr>
          <p:cNvPr id="3" name="Rectangle 2"/>
          <p:cNvSpPr/>
          <p:nvPr/>
        </p:nvSpPr>
        <p:spPr>
          <a:xfrm>
            <a:off x="194154" y="2712755"/>
            <a:ext cx="8509514" cy="707886"/>
          </a:xfrm>
          <a:prstGeom prst="rect">
            <a:avLst/>
          </a:prstGeom>
        </p:spPr>
        <p:txBody>
          <a:bodyPr wrap="square">
            <a:spAutoFit/>
          </a:bodyPr>
          <a:lstStyle/>
          <a:p>
            <a:pPr lvl="1">
              <a:spcBef>
                <a:spcPct val="20000"/>
              </a:spcBef>
            </a:pPr>
            <a:r>
              <a:rPr lang="hr-BA" sz="2000" dirty="0" smtClean="0">
                <a:solidFill>
                  <a:srgbClr val="0070C0"/>
                </a:solidFill>
                <a:hlinkClick r:id="rId4"/>
              </a:rPr>
              <a:t>-  https</a:t>
            </a:r>
            <a:r>
              <a:rPr lang="hr-BA" sz="2000" dirty="0">
                <a:solidFill>
                  <a:srgbClr val="0070C0"/>
                </a:solidFill>
                <a:hlinkClick r:id="rId4"/>
              </a:rPr>
              <a:t>://www.gov.hr/moja-uprava/stanovanje/briga-o-okolisu/kvaliteta-zraka/488</a:t>
            </a:r>
            <a:endParaRPr lang="hr-BA" sz="2000" dirty="0">
              <a:solidFill>
                <a:srgbClr val="0070C0"/>
              </a:solidFill>
            </a:endParaRPr>
          </a:p>
        </p:txBody>
      </p:sp>
    </p:spTree>
    <p:extLst>
      <p:ext uri="{BB962C8B-B14F-4D97-AF65-F5344CB8AC3E}">
        <p14:creationId xmlns:p14="http://schemas.microsoft.com/office/powerpoint/2010/main" val="2797102460"/>
      </p:ext>
    </p:extLst>
  </p:cSld>
  <p:clrMapOvr>
    <a:masterClrMapping/>
  </p:clrMapOvr>
  <p:transition spd="med">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6"/>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13.1   </a:t>
            </a:r>
            <a:r>
              <a:rPr lang="hr-HR" sz="2800" b="1" dirty="0">
                <a:solidFill>
                  <a:schemeClr val="tx2"/>
                </a:solidFill>
                <a:effectLst>
                  <a:glow>
                    <a:srgbClr val="7F7F7F">
                      <a:alpha val="35000"/>
                    </a:srgbClr>
                  </a:glow>
                </a:effectLst>
              </a:rPr>
              <a:t>DATA REQUIRED TO SUBMIT</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79263" y="1129370"/>
            <a:ext cx="8772560" cy="518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US" sz="2400" b="1" dirty="0">
                <a:solidFill>
                  <a:schemeClr val="tx2"/>
                </a:solidFill>
              </a:rPr>
              <a:t>Air </a:t>
            </a:r>
            <a:r>
              <a:rPr lang="hr-HR" sz="2400" b="1" dirty="0">
                <a:solidFill>
                  <a:schemeClr val="tx2"/>
                </a:solidFill>
              </a:rPr>
              <a:t>p</a:t>
            </a:r>
            <a:r>
              <a:rPr lang="en-US" sz="2400" b="1" dirty="0" err="1" smtClean="0">
                <a:solidFill>
                  <a:schemeClr val="tx2"/>
                </a:solidFill>
              </a:rPr>
              <a:t>rotection</a:t>
            </a:r>
            <a:r>
              <a:rPr lang="hr-HR" sz="2400" b="1" dirty="0" smtClean="0">
                <a:solidFill>
                  <a:schemeClr val="tx2"/>
                </a:solidFill>
              </a:rPr>
              <a:t> </a:t>
            </a:r>
            <a:r>
              <a:rPr lang="hr-HR" sz="2400" b="1" dirty="0">
                <a:solidFill>
                  <a:schemeClr val="tx2"/>
                </a:solidFill>
              </a:rPr>
              <a:t>i</a:t>
            </a:r>
            <a:r>
              <a:rPr lang="en-US" sz="2400" b="1" dirty="0" smtClean="0">
                <a:solidFill>
                  <a:schemeClr val="tx2"/>
                </a:solidFill>
              </a:rPr>
              <a:t>nformation </a:t>
            </a:r>
            <a:r>
              <a:rPr lang="hr-HR" sz="2400" b="1" dirty="0">
                <a:solidFill>
                  <a:schemeClr val="tx2"/>
                </a:solidFill>
              </a:rPr>
              <a:t>s</a:t>
            </a:r>
            <a:r>
              <a:rPr lang="en-US" sz="2400" b="1" dirty="0" smtClean="0">
                <a:solidFill>
                  <a:schemeClr val="tx2"/>
                </a:solidFill>
              </a:rPr>
              <a:t>ystem</a:t>
            </a:r>
            <a:r>
              <a:rPr lang="hr-HR" sz="2400" b="1" dirty="0" smtClean="0">
                <a:solidFill>
                  <a:schemeClr val="tx2"/>
                </a:solidFill>
              </a:rPr>
              <a:t> </a:t>
            </a:r>
            <a:r>
              <a:rPr lang="en-US" sz="2400" b="1" dirty="0">
                <a:solidFill>
                  <a:schemeClr val="tx2"/>
                </a:solidFill>
              </a:rPr>
              <a:t>contains </a:t>
            </a:r>
            <a:r>
              <a:rPr lang="en-US" sz="2400" b="1" dirty="0" smtClean="0">
                <a:solidFill>
                  <a:srgbClr val="FF0000"/>
                </a:solidFill>
              </a:rPr>
              <a:t>(public </a:t>
            </a:r>
            <a:r>
              <a:rPr lang="en-US" sz="2400" b="1" dirty="0">
                <a:solidFill>
                  <a:srgbClr val="FF0000"/>
                </a:solidFill>
              </a:rPr>
              <a:t>and </a:t>
            </a:r>
            <a:r>
              <a:rPr lang="en-US" sz="2400" b="1" dirty="0" smtClean="0">
                <a:solidFill>
                  <a:srgbClr val="FF0000"/>
                </a:solidFill>
              </a:rPr>
              <a:t>da</a:t>
            </a:r>
            <a:r>
              <a:rPr lang="hr-HR" sz="2400" b="1" dirty="0" smtClean="0">
                <a:solidFill>
                  <a:srgbClr val="FF0000"/>
                </a:solidFill>
              </a:rPr>
              <a:t>t</a:t>
            </a:r>
            <a:r>
              <a:rPr lang="en-US" sz="2400" b="1" dirty="0" smtClean="0">
                <a:solidFill>
                  <a:srgbClr val="FF0000"/>
                </a:solidFill>
              </a:rPr>
              <a:t>a</a:t>
            </a:r>
            <a:r>
              <a:rPr lang="hr-HR" sz="2400" b="1" dirty="0" smtClean="0">
                <a:solidFill>
                  <a:srgbClr val="FF0000"/>
                </a:solidFill>
              </a:rPr>
              <a:t> </a:t>
            </a:r>
            <a:r>
              <a:rPr lang="en-US" sz="2400" b="1" dirty="0" smtClean="0">
                <a:solidFill>
                  <a:srgbClr val="FF0000"/>
                </a:solidFill>
              </a:rPr>
              <a:t>connectivity...):</a:t>
            </a:r>
            <a:endParaRPr lang="hr-HR" sz="2400" b="1" dirty="0" smtClean="0">
              <a:solidFill>
                <a:srgbClr val="FF0000"/>
              </a:solidFill>
            </a:endParaRPr>
          </a:p>
          <a:p>
            <a:pPr marL="742950" lvl="1" indent="-285750">
              <a:spcBef>
                <a:spcPct val="20000"/>
              </a:spcBef>
              <a:buFont typeface="Arial" charset="0"/>
              <a:buChar char="–"/>
            </a:pPr>
            <a:r>
              <a:rPr lang="en-US" sz="2000" dirty="0" smtClean="0">
                <a:solidFill>
                  <a:srgbClr val="0070C0"/>
                </a:solidFill>
              </a:rPr>
              <a:t>Government</a:t>
            </a:r>
            <a:r>
              <a:rPr lang="hr-HR" sz="2000" dirty="0" smtClean="0">
                <a:solidFill>
                  <a:srgbClr val="0070C0"/>
                </a:solidFill>
              </a:rPr>
              <a:t> </a:t>
            </a:r>
            <a:r>
              <a:rPr lang="hr-HR" sz="2000" dirty="0" err="1" smtClean="0">
                <a:solidFill>
                  <a:srgbClr val="0070C0"/>
                </a:solidFill>
              </a:rPr>
              <a:t>authourity</a:t>
            </a:r>
            <a:r>
              <a:rPr lang="en-US" sz="2000" dirty="0" smtClean="0">
                <a:solidFill>
                  <a:srgbClr val="0070C0"/>
                </a:solidFill>
              </a:rPr>
              <a:t>, local </a:t>
            </a:r>
            <a:r>
              <a:rPr lang="en-US" sz="2000" dirty="0">
                <a:solidFill>
                  <a:srgbClr val="0070C0"/>
                </a:solidFill>
              </a:rPr>
              <a:t>and regional </a:t>
            </a:r>
            <a:r>
              <a:rPr lang="en-US" sz="2000" dirty="0" smtClean="0">
                <a:solidFill>
                  <a:srgbClr val="0070C0"/>
                </a:solidFill>
              </a:rPr>
              <a:t>government and </a:t>
            </a:r>
            <a:r>
              <a:rPr lang="en-US" sz="2000" dirty="0">
                <a:solidFill>
                  <a:srgbClr val="0070C0"/>
                </a:solidFill>
              </a:rPr>
              <a:t>legal </a:t>
            </a:r>
            <a:r>
              <a:rPr lang="hr-HR" sz="2000" dirty="0" smtClean="0">
                <a:solidFill>
                  <a:srgbClr val="0070C0"/>
                </a:solidFill>
              </a:rPr>
              <a:t>entity</a:t>
            </a:r>
            <a:r>
              <a:rPr lang="en-US" sz="2000" dirty="0" smtClean="0">
                <a:solidFill>
                  <a:srgbClr val="0070C0"/>
                </a:solidFill>
              </a:rPr>
              <a:t> </a:t>
            </a:r>
            <a:r>
              <a:rPr lang="en-US" sz="2000" dirty="0">
                <a:solidFill>
                  <a:srgbClr val="0070C0"/>
                </a:solidFill>
              </a:rPr>
              <a:t>with public authority possessing information relevant to air quality management and the management of the Air Information System shall be obliged to </a:t>
            </a:r>
            <a:r>
              <a:rPr lang="en-US" sz="2000" b="1" dirty="0">
                <a:solidFill>
                  <a:srgbClr val="0070C0"/>
                </a:solidFill>
              </a:rPr>
              <a:t>submit or make available </a:t>
            </a:r>
            <a:r>
              <a:rPr lang="en-US" sz="2000" dirty="0">
                <a:solidFill>
                  <a:srgbClr val="0070C0"/>
                </a:solidFill>
              </a:rPr>
              <a:t>to the Agency in electronic form at its request. </a:t>
            </a:r>
            <a:r>
              <a:rPr lang="en-US" sz="2000" dirty="0" smtClean="0">
                <a:solidFill>
                  <a:srgbClr val="FF0000"/>
                </a:solidFill>
              </a:rPr>
              <a:t>(</a:t>
            </a:r>
            <a:r>
              <a:rPr lang="hr-HR" sz="2000" dirty="0" smtClean="0">
                <a:solidFill>
                  <a:srgbClr val="FF0000"/>
                </a:solidFill>
              </a:rPr>
              <a:t>Air Protection </a:t>
            </a:r>
            <a:r>
              <a:rPr lang="hr-HR" sz="2000" dirty="0" err="1" smtClean="0">
                <a:solidFill>
                  <a:srgbClr val="FF0000"/>
                </a:solidFill>
              </a:rPr>
              <a:t>Act</a:t>
            </a:r>
            <a:r>
              <a:rPr lang="hr-HR" sz="2000" dirty="0" smtClean="0">
                <a:solidFill>
                  <a:srgbClr val="FF0000"/>
                </a:solidFill>
              </a:rPr>
              <a:t>,</a:t>
            </a:r>
            <a:r>
              <a:rPr lang="en-US" sz="2000" dirty="0" smtClean="0">
                <a:solidFill>
                  <a:srgbClr val="FF0000"/>
                </a:solidFill>
              </a:rPr>
              <a:t> </a:t>
            </a:r>
            <a:r>
              <a:rPr lang="en-US" sz="2000" dirty="0">
                <a:solidFill>
                  <a:srgbClr val="FF0000"/>
                </a:solidFill>
              </a:rPr>
              <a:t>Article </a:t>
            </a:r>
            <a:r>
              <a:rPr lang="en-US" sz="2000" dirty="0" smtClean="0">
                <a:solidFill>
                  <a:srgbClr val="FF0000"/>
                </a:solidFill>
              </a:rPr>
              <a:t>119</a:t>
            </a:r>
            <a:r>
              <a:rPr lang="hr-HR" sz="2000" dirty="0" smtClean="0">
                <a:solidFill>
                  <a:srgbClr val="FF0000"/>
                </a:solidFill>
              </a:rPr>
              <a:t>.</a:t>
            </a:r>
            <a:r>
              <a:rPr lang="en-US" sz="2000" dirty="0" smtClean="0">
                <a:solidFill>
                  <a:srgbClr val="FF0000"/>
                </a:solidFill>
              </a:rPr>
              <a:t>)</a:t>
            </a:r>
            <a:endParaRPr lang="en-US" sz="2000" dirty="0">
              <a:solidFill>
                <a:srgbClr val="FF0000"/>
              </a:solidFill>
            </a:endParaRPr>
          </a:p>
          <a:p>
            <a:pPr marL="742950" lvl="1" indent="-285750">
              <a:spcBef>
                <a:spcPct val="20000"/>
              </a:spcBef>
              <a:buFont typeface="Arial" charset="0"/>
              <a:buChar char="–"/>
            </a:pPr>
            <a:r>
              <a:rPr lang="en-US" sz="2000" dirty="0">
                <a:solidFill>
                  <a:srgbClr val="0070C0"/>
                </a:solidFill>
              </a:rPr>
              <a:t>The owner </a:t>
            </a:r>
            <a:r>
              <a:rPr lang="en-US" sz="2000" dirty="0" smtClean="0">
                <a:solidFill>
                  <a:srgbClr val="0070C0"/>
                </a:solidFill>
              </a:rPr>
              <a:t>and/or </a:t>
            </a:r>
            <a:r>
              <a:rPr lang="en-US" sz="2000" dirty="0">
                <a:solidFill>
                  <a:srgbClr val="0070C0"/>
                </a:solidFill>
              </a:rPr>
              <a:t>user becomes responsible for monitoring the </a:t>
            </a:r>
            <a:r>
              <a:rPr lang="hr-HR" sz="2000" dirty="0" err="1" smtClean="0">
                <a:solidFill>
                  <a:srgbClr val="0070C0"/>
                </a:solidFill>
              </a:rPr>
              <a:t>air</a:t>
            </a:r>
            <a:r>
              <a:rPr lang="hr-HR" sz="2000" dirty="0" smtClean="0">
                <a:solidFill>
                  <a:srgbClr val="0070C0"/>
                </a:solidFill>
              </a:rPr>
              <a:t> </a:t>
            </a:r>
            <a:r>
              <a:rPr lang="en-US" sz="2000" dirty="0" smtClean="0">
                <a:solidFill>
                  <a:srgbClr val="0070C0"/>
                </a:solidFill>
              </a:rPr>
              <a:t>quality established </a:t>
            </a:r>
            <a:r>
              <a:rPr lang="en-US" sz="2000" dirty="0">
                <a:solidFill>
                  <a:srgbClr val="0070C0"/>
                </a:solidFill>
              </a:rPr>
              <a:t>in the state network and in the counties, towns and cities and in accordance with the decision on the acceptability of the environmental project or the solution on the integrated environmental protection conditions, is obliged to ensure a continuous transfer of source and validated data for </a:t>
            </a:r>
            <a:r>
              <a:rPr lang="en-US" sz="2000" dirty="0" smtClean="0">
                <a:solidFill>
                  <a:srgbClr val="0070C0"/>
                </a:solidFill>
              </a:rPr>
              <a:t>pollut</a:t>
            </a:r>
            <a:r>
              <a:rPr lang="hr-HR" sz="2000" dirty="0" smtClean="0">
                <a:solidFill>
                  <a:srgbClr val="0070C0"/>
                </a:solidFill>
              </a:rPr>
              <a:t>ants </a:t>
            </a:r>
            <a:r>
              <a:rPr lang="en-US" sz="2000" dirty="0" smtClean="0">
                <a:solidFill>
                  <a:srgbClr val="0070C0"/>
                </a:solidFill>
              </a:rPr>
              <a:t>whose </a:t>
            </a:r>
            <a:r>
              <a:rPr lang="en-US" sz="2000" dirty="0">
                <a:solidFill>
                  <a:srgbClr val="0070C0"/>
                </a:solidFill>
              </a:rPr>
              <a:t>concentration in the air is determined by automatic measuring instruments for the computer network in </a:t>
            </a:r>
            <a:r>
              <a:rPr lang="en-US" sz="2000" b="1" dirty="0" smtClean="0">
                <a:solidFill>
                  <a:srgbClr val="0070C0"/>
                </a:solidFill>
              </a:rPr>
              <a:t>air </a:t>
            </a:r>
            <a:r>
              <a:rPr lang="en-US" sz="2000" b="1" dirty="0">
                <a:solidFill>
                  <a:srgbClr val="0070C0"/>
                </a:solidFill>
              </a:rPr>
              <a:t>quality information system </a:t>
            </a:r>
            <a:r>
              <a:rPr lang="en-US" sz="2000" dirty="0">
                <a:solidFill>
                  <a:srgbClr val="0070C0"/>
                </a:solidFill>
              </a:rPr>
              <a:t>using the protocols and formats defined by the Agency. </a:t>
            </a:r>
            <a:r>
              <a:rPr lang="en-US" sz="2000" dirty="0" smtClean="0">
                <a:solidFill>
                  <a:srgbClr val="FF0000"/>
                </a:solidFill>
              </a:rPr>
              <a:t>(</a:t>
            </a:r>
            <a:r>
              <a:rPr lang="hr-HR" sz="2000" dirty="0" err="1" smtClean="0">
                <a:solidFill>
                  <a:srgbClr val="FF0000"/>
                </a:solidFill>
              </a:rPr>
              <a:t>Ordinance</a:t>
            </a:r>
            <a:r>
              <a:rPr lang="hr-HR" sz="2000" dirty="0" smtClean="0">
                <a:solidFill>
                  <a:srgbClr val="FF0000"/>
                </a:solidFill>
              </a:rPr>
              <a:t> on Air </a:t>
            </a:r>
            <a:r>
              <a:rPr lang="hr-HR" sz="2000" dirty="0" err="1" smtClean="0">
                <a:solidFill>
                  <a:srgbClr val="FF0000"/>
                </a:solidFill>
              </a:rPr>
              <a:t>Quality</a:t>
            </a:r>
            <a:r>
              <a:rPr lang="hr-HR" sz="2000" dirty="0" smtClean="0">
                <a:solidFill>
                  <a:srgbClr val="FF0000"/>
                </a:solidFill>
              </a:rPr>
              <a:t>, </a:t>
            </a:r>
            <a:r>
              <a:rPr lang="en-US" sz="2000" dirty="0" smtClean="0">
                <a:solidFill>
                  <a:srgbClr val="FF0000"/>
                </a:solidFill>
              </a:rPr>
              <a:t>Article 21</a:t>
            </a:r>
            <a:r>
              <a:rPr lang="hr-HR" sz="2000" dirty="0" smtClean="0">
                <a:solidFill>
                  <a:srgbClr val="FF0000"/>
                </a:solidFill>
              </a:rPr>
              <a:t>.</a:t>
            </a:r>
            <a:r>
              <a:rPr lang="en-US" sz="2000" dirty="0" smtClean="0">
                <a:solidFill>
                  <a:srgbClr val="FF0000"/>
                </a:solidFill>
              </a:rPr>
              <a:t> )</a:t>
            </a: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98582085"/>
      </p:ext>
    </p:extLst>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6"/>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13.2   </a:t>
            </a:r>
            <a:r>
              <a:rPr lang="en-US" sz="2800" b="1" dirty="0">
                <a:solidFill>
                  <a:schemeClr val="tx2"/>
                </a:solidFill>
                <a:effectLst>
                  <a:glow>
                    <a:srgbClr val="7F7F7F">
                      <a:alpha val="35000"/>
                    </a:srgbClr>
                  </a:glow>
                </a:effectLst>
              </a:rPr>
              <a:t>DATA SUBMITTED TO THE AGENCY DATABASE</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94154" y="1318506"/>
            <a:ext cx="8772560" cy="493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US" sz="2400" b="1" dirty="0" smtClean="0">
                <a:solidFill>
                  <a:schemeClr val="tx2"/>
                </a:solidFill>
              </a:rPr>
              <a:t> </a:t>
            </a:r>
            <a:r>
              <a:rPr lang="hr-HR" sz="2400" b="1" dirty="0" smtClean="0">
                <a:solidFill>
                  <a:schemeClr val="tx2"/>
                </a:solidFill>
              </a:rPr>
              <a:t>A</a:t>
            </a:r>
            <a:r>
              <a:rPr lang="en-US" sz="2400" b="1" dirty="0" err="1" smtClean="0">
                <a:solidFill>
                  <a:schemeClr val="tx2"/>
                </a:solidFill>
              </a:rPr>
              <a:t>ir</a:t>
            </a:r>
            <a:r>
              <a:rPr lang="en-US" sz="2400" b="1" dirty="0" smtClean="0">
                <a:solidFill>
                  <a:schemeClr val="tx2"/>
                </a:solidFill>
              </a:rPr>
              <a:t> quality</a:t>
            </a:r>
            <a:r>
              <a:rPr lang="hr-HR" sz="2400" b="1" dirty="0" smtClean="0">
                <a:solidFill>
                  <a:schemeClr val="tx2"/>
                </a:solidFill>
              </a:rPr>
              <a:t> portal   </a:t>
            </a:r>
            <a:endParaRPr lang="hr-HR" sz="2400" b="1" dirty="0" smtClean="0">
              <a:solidFill>
                <a:srgbClr val="FF0000"/>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
        <p:nvSpPr>
          <p:cNvPr id="3" name="Rectangle 2"/>
          <p:cNvSpPr/>
          <p:nvPr/>
        </p:nvSpPr>
        <p:spPr>
          <a:xfrm>
            <a:off x="4565543" y="1431647"/>
            <a:ext cx="3702296" cy="400110"/>
          </a:xfrm>
          <a:prstGeom prst="rect">
            <a:avLst/>
          </a:prstGeom>
        </p:spPr>
        <p:txBody>
          <a:bodyPr wrap="none">
            <a:spAutoFit/>
          </a:bodyPr>
          <a:lstStyle/>
          <a:p>
            <a:pPr lvl="0">
              <a:spcBef>
                <a:spcPct val="20000"/>
              </a:spcBef>
            </a:pPr>
            <a:r>
              <a:rPr lang="hr-BA" sz="2000" dirty="0">
                <a:solidFill>
                  <a:srgbClr val="0070C0"/>
                </a:solidFill>
                <a:hlinkClick r:id="rId4"/>
              </a:rPr>
              <a:t>http://iszz.azo.hr/iskzl/index.html</a:t>
            </a:r>
            <a:endParaRPr lang="hr-BA" sz="2000" dirty="0">
              <a:solidFill>
                <a:srgbClr val="0070C0"/>
              </a:solidFill>
            </a:endParaRPr>
          </a:p>
        </p:txBody>
      </p:sp>
      <p:pic>
        <p:nvPicPr>
          <p:cNvPr id="4" name="Picture 3"/>
          <p:cNvPicPr>
            <a:picLocks noChangeAspect="1"/>
          </p:cNvPicPr>
          <p:nvPr/>
        </p:nvPicPr>
        <p:blipFill>
          <a:blip r:embed="rId5"/>
          <a:stretch>
            <a:fillRect/>
          </a:stretch>
        </p:blipFill>
        <p:spPr>
          <a:xfrm>
            <a:off x="1703223" y="1941129"/>
            <a:ext cx="5724640" cy="4060288"/>
          </a:xfrm>
          <a:prstGeom prst="rect">
            <a:avLst/>
          </a:prstGeom>
        </p:spPr>
      </p:pic>
    </p:spTree>
    <p:extLst>
      <p:ext uri="{BB962C8B-B14F-4D97-AF65-F5344CB8AC3E}">
        <p14:creationId xmlns:p14="http://schemas.microsoft.com/office/powerpoint/2010/main" val="352654572"/>
      </p:ext>
    </p:extLst>
  </p:cSld>
  <p:clrMapOvr>
    <a:masterClrMapping/>
  </p:clrMapOvr>
  <p:transition spd="med">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385706"/>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13.2   </a:t>
            </a:r>
            <a:r>
              <a:rPr lang="en-US" sz="2800" b="1" dirty="0">
                <a:solidFill>
                  <a:schemeClr val="tx2"/>
                </a:solidFill>
                <a:effectLst>
                  <a:glow>
                    <a:srgbClr val="7F7F7F">
                      <a:alpha val="35000"/>
                    </a:srgbClr>
                  </a:glow>
                </a:effectLst>
              </a:rPr>
              <a:t>DATA </a:t>
            </a:r>
            <a:r>
              <a:rPr lang="hr-HR" sz="2800" b="1" dirty="0" smtClean="0">
                <a:solidFill>
                  <a:schemeClr val="tx2"/>
                </a:solidFill>
                <a:effectLst>
                  <a:glow>
                    <a:srgbClr val="7F7F7F">
                      <a:alpha val="35000"/>
                    </a:srgbClr>
                  </a:glow>
                </a:effectLst>
              </a:rPr>
              <a:t>SUBMITTED TO</a:t>
            </a:r>
            <a:r>
              <a:rPr lang="en-US" sz="2800" b="1" dirty="0" smtClean="0">
                <a:solidFill>
                  <a:schemeClr val="tx2"/>
                </a:solidFill>
                <a:effectLst>
                  <a:glow>
                    <a:srgbClr val="7F7F7F">
                      <a:alpha val="35000"/>
                    </a:srgbClr>
                  </a:glow>
                </a:effectLst>
              </a:rPr>
              <a:t> </a:t>
            </a:r>
            <a:r>
              <a:rPr lang="en-US" sz="2800" b="1" dirty="0">
                <a:solidFill>
                  <a:schemeClr val="tx2"/>
                </a:solidFill>
                <a:effectLst>
                  <a:glow>
                    <a:srgbClr val="7F7F7F">
                      <a:alpha val="35000"/>
                    </a:srgbClr>
                  </a:glow>
                </a:effectLst>
              </a:rPr>
              <a:t>THE AGENCY DATABASE</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94154" y="1318506"/>
            <a:ext cx="8772560" cy="493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US" sz="2400" b="1" dirty="0">
                <a:solidFill>
                  <a:schemeClr val="tx2"/>
                </a:solidFill>
              </a:rPr>
              <a:t> </a:t>
            </a:r>
            <a:r>
              <a:rPr lang="en-US" sz="2400" b="1" dirty="0" smtClean="0">
                <a:solidFill>
                  <a:schemeClr val="tx2"/>
                </a:solidFill>
              </a:rPr>
              <a:t>Data </a:t>
            </a:r>
            <a:r>
              <a:rPr lang="en-US" sz="2400" b="1" dirty="0">
                <a:solidFill>
                  <a:schemeClr val="tx2"/>
                </a:solidFill>
              </a:rPr>
              <a:t>on the </a:t>
            </a:r>
            <a:r>
              <a:rPr lang="en-US" sz="2400" b="1" dirty="0" smtClean="0">
                <a:solidFill>
                  <a:schemeClr val="tx2"/>
                </a:solidFill>
              </a:rPr>
              <a:t>Air </a:t>
            </a:r>
            <a:r>
              <a:rPr lang="en-US" sz="2400" b="1" dirty="0">
                <a:solidFill>
                  <a:schemeClr val="tx2"/>
                </a:solidFill>
              </a:rPr>
              <a:t>Quality </a:t>
            </a:r>
            <a:r>
              <a:rPr lang="en-US" sz="2400" b="1" dirty="0" smtClean="0">
                <a:solidFill>
                  <a:schemeClr val="tx2"/>
                </a:solidFill>
              </a:rPr>
              <a:t>Portal or the</a:t>
            </a:r>
            <a:r>
              <a:rPr lang="hr-HR" sz="2400" b="1" dirty="0" smtClean="0">
                <a:solidFill>
                  <a:schemeClr val="tx2"/>
                </a:solidFill>
              </a:rPr>
              <a:t> </a:t>
            </a:r>
            <a:r>
              <a:rPr lang="hr-HR" sz="2400" b="1" dirty="0" err="1" smtClean="0">
                <a:solidFill>
                  <a:schemeClr val="tx2"/>
                </a:solidFill>
              </a:rPr>
              <a:t>Agency</a:t>
            </a:r>
            <a:r>
              <a:rPr lang="hr-HR" sz="2400" b="1" dirty="0" smtClean="0">
                <a:solidFill>
                  <a:schemeClr val="tx2"/>
                </a:solidFill>
              </a:rPr>
              <a:t> </a:t>
            </a:r>
            <a:r>
              <a:rPr lang="en-US" sz="2400" b="1" dirty="0" smtClean="0">
                <a:solidFill>
                  <a:schemeClr val="tx2"/>
                </a:solidFill>
              </a:rPr>
              <a:t>database are</a:t>
            </a:r>
            <a:r>
              <a:rPr lang="hr-HR" sz="2400" b="1" dirty="0" smtClean="0">
                <a:solidFill>
                  <a:schemeClr val="tx2"/>
                </a:solidFill>
              </a:rPr>
              <a:t>:</a:t>
            </a:r>
            <a:endParaRPr lang="en-US" sz="2400" b="1" dirty="0">
              <a:solidFill>
                <a:schemeClr val="tx2"/>
              </a:solidFill>
            </a:endParaRPr>
          </a:p>
        </p:txBody>
      </p:sp>
      <p:grpSp>
        <p:nvGrpSpPr>
          <p:cNvPr id="14338" name="Group 3"/>
          <p:cNvGrpSpPr>
            <a:grpSpLocks noChangeAspect="1"/>
          </p:cNvGrpSpPr>
          <p:nvPr/>
        </p:nvGrpSpPr>
        <p:grpSpPr bwMode="auto">
          <a:xfrm>
            <a:off x="44235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 name="Rectangle 4"/>
          <p:cNvSpPr/>
          <p:nvPr/>
        </p:nvSpPr>
        <p:spPr>
          <a:xfrm>
            <a:off x="376239" y="635861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7494" y="6253769"/>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
        <p:nvSpPr>
          <p:cNvPr id="2" name="Rectangle 1"/>
          <p:cNvSpPr/>
          <p:nvPr/>
        </p:nvSpPr>
        <p:spPr>
          <a:xfrm>
            <a:off x="194154" y="2196083"/>
            <a:ext cx="8868885" cy="3477875"/>
          </a:xfrm>
          <a:prstGeom prst="rect">
            <a:avLst/>
          </a:prstGeom>
        </p:spPr>
        <p:txBody>
          <a:bodyPr wrap="square">
            <a:spAutoFit/>
          </a:bodyPr>
          <a:lstStyle/>
          <a:p>
            <a:pPr marL="742950" lvl="1" indent="-285750">
              <a:spcBef>
                <a:spcPct val="20000"/>
              </a:spcBef>
              <a:buFont typeface="Arial" charset="0"/>
              <a:buChar char="–"/>
            </a:pPr>
            <a:r>
              <a:rPr lang="hr-HR" sz="2000" dirty="0">
                <a:solidFill>
                  <a:srgbClr val="0070C0"/>
                </a:solidFill>
              </a:rPr>
              <a:t>C</a:t>
            </a:r>
            <a:r>
              <a:rPr lang="en-US" sz="2000" dirty="0" err="1" smtClean="0">
                <a:solidFill>
                  <a:srgbClr val="0070C0"/>
                </a:solidFill>
              </a:rPr>
              <a:t>urrent</a:t>
            </a:r>
            <a:r>
              <a:rPr lang="en-US" sz="2000" dirty="0" smtClean="0">
                <a:solidFill>
                  <a:srgbClr val="0070C0"/>
                </a:solidFill>
              </a:rPr>
              <a:t> </a:t>
            </a:r>
            <a:r>
              <a:rPr lang="en-US" sz="2000" dirty="0">
                <a:solidFill>
                  <a:srgbClr val="0070C0"/>
                </a:solidFill>
              </a:rPr>
              <a:t>and validated values ​​of concentrations of pollutants in the air - statistical </a:t>
            </a:r>
            <a:r>
              <a:rPr lang="en-US" sz="2000" dirty="0" smtClean="0">
                <a:solidFill>
                  <a:srgbClr val="0070C0"/>
                </a:solidFill>
              </a:rPr>
              <a:t>da</a:t>
            </a:r>
            <a:r>
              <a:rPr lang="hr-HR" sz="2000" dirty="0" smtClean="0">
                <a:solidFill>
                  <a:srgbClr val="0070C0"/>
                </a:solidFill>
              </a:rPr>
              <a:t>t</a:t>
            </a:r>
            <a:r>
              <a:rPr lang="en-US" sz="2000" dirty="0" smtClean="0">
                <a:solidFill>
                  <a:srgbClr val="0070C0"/>
                </a:solidFill>
              </a:rPr>
              <a:t>a</a:t>
            </a:r>
            <a:r>
              <a:rPr lang="hr-HR" sz="2000" dirty="0" smtClean="0">
                <a:solidFill>
                  <a:srgbClr val="0070C0"/>
                </a:solidFill>
              </a:rPr>
              <a:t>, </a:t>
            </a:r>
            <a:r>
              <a:rPr lang="en-US" sz="2000" dirty="0" smtClean="0">
                <a:solidFill>
                  <a:srgbClr val="0070C0"/>
                </a:solidFill>
              </a:rPr>
              <a:t> </a:t>
            </a:r>
            <a:r>
              <a:rPr lang="hr-HR" sz="2000" dirty="0" err="1" smtClean="0">
                <a:solidFill>
                  <a:srgbClr val="0070C0"/>
                </a:solidFill>
              </a:rPr>
              <a:t>exceeded</a:t>
            </a:r>
            <a:r>
              <a:rPr lang="hr-HR" sz="2000" dirty="0" smtClean="0">
                <a:solidFill>
                  <a:srgbClr val="0070C0"/>
                </a:solidFill>
              </a:rPr>
              <a:t> limit </a:t>
            </a:r>
            <a:r>
              <a:rPr lang="en-US" sz="2000" dirty="0" smtClean="0">
                <a:solidFill>
                  <a:srgbClr val="0070C0"/>
                </a:solidFill>
              </a:rPr>
              <a:t>value</a:t>
            </a:r>
            <a:r>
              <a:rPr lang="hr-HR" sz="2000" dirty="0" smtClean="0">
                <a:solidFill>
                  <a:srgbClr val="0070C0"/>
                </a:solidFill>
              </a:rPr>
              <a:t>s </a:t>
            </a:r>
            <a:r>
              <a:rPr lang="en-US" sz="2000" dirty="0" smtClean="0">
                <a:solidFill>
                  <a:srgbClr val="0070C0"/>
                </a:solidFill>
              </a:rPr>
              <a:t>and </a:t>
            </a:r>
            <a:r>
              <a:rPr lang="en-US" sz="2000" dirty="0">
                <a:solidFill>
                  <a:srgbClr val="0070C0"/>
                </a:solidFill>
              </a:rPr>
              <a:t>target values, alert thresholds and warning thresholds ....</a:t>
            </a:r>
          </a:p>
          <a:p>
            <a:pPr marL="742950" lvl="1" indent="-285750">
              <a:spcBef>
                <a:spcPct val="20000"/>
              </a:spcBef>
              <a:buFont typeface="Arial" charset="0"/>
              <a:buChar char="–"/>
            </a:pPr>
            <a:r>
              <a:rPr lang="en-US" sz="2000" dirty="0">
                <a:solidFill>
                  <a:srgbClr val="0070C0"/>
                </a:solidFill>
              </a:rPr>
              <a:t>Network and Station </a:t>
            </a:r>
            <a:r>
              <a:rPr lang="hr-HR" sz="2000" dirty="0" err="1" smtClean="0">
                <a:solidFill>
                  <a:srgbClr val="0070C0"/>
                </a:solidFill>
              </a:rPr>
              <a:t>informations</a:t>
            </a:r>
            <a:r>
              <a:rPr lang="hr-HR" sz="2000" dirty="0" smtClean="0">
                <a:solidFill>
                  <a:srgbClr val="0070C0"/>
                </a:solidFill>
              </a:rPr>
              <a:t> </a:t>
            </a:r>
            <a:r>
              <a:rPr lang="en-US" sz="2000" dirty="0" smtClean="0">
                <a:solidFill>
                  <a:srgbClr val="0070C0"/>
                </a:solidFill>
              </a:rPr>
              <a:t>(metadata</a:t>
            </a:r>
            <a:r>
              <a:rPr lang="en-US" sz="2000" dirty="0">
                <a:solidFill>
                  <a:srgbClr val="0070C0"/>
                </a:solidFill>
              </a:rPr>
              <a:t>)</a:t>
            </a:r>
          </a:p>
          <a:p>
            <a:pPr marL="742950" lvl="1" indent="-285750">
              <a:spcBef>
                <a:spcPct val="20000"/>
              </a:spcBef>
              <a:buFont typeface="Arial" charset="0"/>
              <a:buChar char="–"/>
            </a:pPr>
            <a:r>
              <a:rPr lang="en-US" sz="2000" dirty="0">
                <a:solidFill>
                  <a:srgbClr val="0070C0"/>
                </a:solidFill>
              </a:rPr>
              <a:t>Annual reports on air quality monitoring</a:t>
            </a:r>
          </a:p>
          <a:p>
            <a:pPr marL="742950" lvl="1" indent="-285750">
              <a:spcBef>
                <a:spcPct val="20000"/>
              </a:spcBef>
              <a:buFont typeface="Arial" charset="0"/>
              <a:buChar char="–"/>
            </a:pPr>
            <a:r>
              <a:rPr lang="en-US" sz="2000" dirty="0">
                <a:solidFill>
                  <a:srgbClr val="0070C0"/>
                </a:solidFill>
              </a:rPr>
              <a:t>Action Plans and </a:t>
            </a:r>
            <a:r>
              <a:rPr lang="en-US" sz="2000" dirty="0" smtClean="0">
                <a:solidFill>
                  <a:srgbClr val="0070C0"/>
                </a:solidFill>
              </a:rPr>
              <a:t>Action </a:t>
            </a:r>
            <a:r>
              <a:rPr lang="hr-HR" sz="2000" dirty="0">
                <a:solidFill>
                  <a:srgbClr val="0070C0"/>
                </a:solidFill>
              </a:rPr>
              <a:t>p</a:t>
            </a:r>
            <a:r>
              <a:rPr lang="en-US" sz="2000" dirty="0" err="1" smtClean="0">
                <a:solidFill>
                  <a:srgbClr val="0070C0"/>
                </a:solidFill>
              </a:rPr>
              <a:t>lans</a:t>
            </a:r>
            <a:r>
              <a:rPr lang="en-US" sz="2000" dirty="0" smtClean="0">
                <a:solidFill>
                  <a:srgbClr val="0070C0"/>
                </a:solidFill>
              </a:rPr>
              <a:t> </a:t>
            </a:r>
            <a:r>
              <a:rPr lang="hr-HR" sz="2000" dirty="0" smtClean="0">
                <a:solidFill>
                  <a:srgbClr val="0070C0"/>
                </a:solidFill>
              </a:rPr>
              <a:t>data </a:t>
            </a:r>
            <a:r>
              <a:rPr lang="en-US" sz="2000" dirty="0" smtClean="0">
                <a:solidFill>
                  <a:srgbClr val="0070C0"/>
                </a:solidFill>
              </a:rPr>
              <a:t>submitted </a:t>
            </a:r>
            <a:r>
              <a:rPr lang="en-US" sz="2000" dirty="0">
                <a:solidFill>
                  <a:srgbClr val="0070C0"/>
                </a:solidFill>
              </a:rPr>
              <a:t>to the EC</a:t>
            </a:r>
          </a:p>
          <a:p>
            <a:pPr marL="742950" lvl="1" indent="-285750">
              <a:spcBef>
                <a:spcPct val="20000"/>
              </a:spcBef>
              <a:buFont typeface="Arial" charset="0"/>
              <a:buChar char="–"/>
            </a:pPr>
            <a:endParaRPr lang="en-US" sz="2000" dirty="0">
              <a:solidFill>
                <a:srgbClr val="0070C0"/>
              </a:solidFill>
            </a:endParaRPr>
          </a:p>
          <a:p>
            <a:pPr marL="742950" lvl="1" indent="-285750">
              <a:spcBef>
                <a:spcPct val="20000"/>
              </a:spcBef>
              <a:buFont typeface="Arial" charset="0"/>
              <a:buChar char="–"/>
            </a:pPr>
            <a:r>
              <a:rPr lang="en-US" sz="2000" dirty="0">
                <a:solidFill>
                  <a:srgbClr val="0070C0"/>
                </a:solidFill>
              </a:rPr>
              <a:t>Users also have access to static browsers, </a:t>
            </a:r>
            <a:r>
              <a:rPr lang="en-US" sz="2000" dirty="0" smtClean="0">
                <a:solidFill>
                  <a:srgbClr val="0070C0"/>
                </a:solidFill>
              </a:rPr>
              <a:t>exceeding </a:t>
            </a:r>
            <a:r>
              <a:rPr lang="hr-HR" sz="2000" dirty="0" smtClean="0">
                <a:solidFill>
                  <a:srgbClr val="0070C0"/>
                </a:solidFill>
              </a:rPr>
              <a:t>limit </a:t>
            </a:r>
            <a:r>
              <a:rPr lang="en-US" sz="2000" dirty="0" smtClean="0">
                <a:solidFill>
                  <a:srgbClr val="0070C0"/>
                </a:solidFill>
              </a:rPr>
              <a:t>and </a:t>
            </a:r>
            <a:r>
              <a:rPr lang="en-US" sz="2000" dirty="0">
                <a:solidFill>
                  <a:srgbClr val="0070C0"/>
                </a:solidFill>
              </a:rPr>
              <a:t>target values, and </a:t>
            </a:r>
            <a:r>
              <a:rPr lang="en-US" sz="2000" dirty="0" smtClean="0">
                <a:solidFill>
                  <a:srgbClr val="0070C0"/>
                </a:solidFill>
              </a:rPr>
              <a:t>trends</a:t>
            </a:r>
            <a:r>
              <a:rPr lang="hr-HR" sz="2000" dirty="0" smtClean="0">
                <a:solidFill>
                  <a:srgbClr val="0070C0"/>
                </a:solidFill>
              </a:rPr>
              <a:t>;</a:t>
            </a:r>
            <a:r>
              <a:rPr lang="en-US" sz="2000" dirty="0" smtClean="0">
                <a:solidFill>
                  <a:srgbClr val="0070C0"/>
                </a:solidFill>
              </a:rPr>
              <a:t> </a:t>
            </a:r>
            <a:r>
              <a:rPr lang="hr-HR" sz="2000" dirty="0" smtClean="0">
                <a:solidFill>
                  <a:srgbClr val="0070C0"/>
                </a:solidFill>
              </a:rPr>
              <a:t>data </a:t>
            </a:r>
            <a:r>
              <a:rPr lang="en-US" sz="2000" dirty="0" smtClean="0">
                <a:solidFill>
                  <a:srgbClr val="0070C0"/>
                </a:solidFill>
              </a:rPr>
              <a:t> </a:t>
            </a:r>
            <a:r>
              <a:rPr lang="en-US" sz="2000" dirty="0">
                <a:solidFill>
                  <a:srgbClr val="0070C0"/>
                </a:solidFill>
              </a:rPr>
              <a:t>are presented in tabular and graphical terms and can be downloaded (web services)</a:t>
            </a:r>
          </a:p>
        </p:txBody>
      </p:sp>
    </p:spTree>
    <p:extLst>
      <p:ext uri="{BB962C8B-B14F-4D97-AF65-F5344CB8AC3E}">
        <p14:creationId xmlns:p14="http://schemas.microsoft.com/office/powerpoint/2010/main" val="3062762368"/>
      </p:ext>
    </p:extLst>
  </p:cSld>
  <p:clrMapOvr>
    <a:masterClrMapping/>
  </p:clrMapOvr>
  <p:transition spd="med">
    <p:fade thruBlk="1"/>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10315</TotalTime>
  <Words>4094</Words>
  <Application>Microsoft Office PowerPoint</Application>
  <PresentationFormat>On-screen Show (4:3)</PresentationFormat>
  <Paragraphs>390</Paragraphs>
  <Slides>53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Arial Narrow</vt:lpstr>
      <vt:lpstr>Calibri</vt:lpstr>
      <vt:lpstr>Office Theme</vt:lpstr>
      <vt:lpstr>PowerPoint Presentation</vt:lpstr>
      <vt:lpstr>13. Croatian regulation reporting</vt:lpstr>
      <vt:lpstr>    13.1   DATA REQUIRED TO SUBMIT</vt:lpstr>
      <vt:lpstr>    13.1   DATA REQUIRED TO SUBMIT</vt:lpstr>
      <vt:lpstr>    13.1   DATA REQUIRED TO SUBMIT</vt:lpstr>
      <vt:lpstr>    13.1   DATA REQUIRED TO SUBMIT</vt:lpstr>
      <vt:lpstr>    13.1   DATA REQUIRED TO SUBMIT</vt:lpstr>
      <vt:lpstr>    13.2   DATA SUBMITTED TO THE AGENCY DATABASE</vt:lpstr>
      <vt:lpstr>    13.2   DATA SUBMITTED TO THE AGENCY DATABASE</vt:lpstr>
      <vt:lpstr>    13.2   DATA SUBMITTED TO THE AGENCY DATABASE</vt:lpstr>
      <vt:lpstr>    13.2   DATA SUBMITTED TO THE AGENCY DATABASE</vt:lpstr>
      <vt:lpstr>    13.2   DATA SUBMITTED TO THE AGENCY DATABASE</vt:lpstr>
      <vt:lpstr>    13.2   DATA SUBMITTED TO THE AGENCY DATABASE</vt:lpstr>
      <vt:lpstr>    13.2   DATA SUBMITTED TO THE AGENCY DATABASE</vt:lpstr>
      <vt:lpstr>    13.2   DATA SUBMITTED TO THE AGENCY DATABASE</vt:lpstr>
      <vt:lpstr>    13.2   DATA SUBMITTED TO THE AGENCY DATABASE</vt:lpstr>
      <vt:lpstr>    13.2   DATA SUBMITTED TO THE AGENCY DATABASE</vt:lpstr>
      <vt:lpstr>    13.3  REPORT ON THE BASIS OF THE INFORMATION AND ALERT THRESHOLD</vt:lpstr>
      <vt:lpstr>    13.3  REPORT ON THE BASIS OF THE INFORMATION AND ALERT THRESHOLD</vt:lpstr>
      <vt:lpstr>    13.3  REPORT ON THE BASIS OF THE INFORMATION AND ALERT THRESHOLD</vt:lpstr>
      <vt:lpstr>    13.3  REPORT ON THE BASIS OF THE INFORMATION AND ALERT THRESHOLD</vt:lpstr>
      <vt:lpstr>    13.3  REPORT ON THE BASIS OF THE INFORMATION AND ALERT THRESHOLD</vt:lpstr>
      <vt:lpstr>    13.3  REPORT ON THE BASIS OF THE INFORMATION AND ALERT THRESHOLD</vt:lpstr>
      <vt:lpstr>    13.3  REPORT ON THE BASIS OF THE INFORMATION AND ALERT THRESHOLD</vt:lpstr>
      <vt:lpstr>    13.3  REPORT ON THE BASIS OF THE INFORMATION AND ALERT THRESHOLD</vt:lpstr>
      <vt:lpstr>    13.3  REPORT ON THE BASIS OF THE INFORMATION AND ALERT THRESHOLD</vt:lpstr>
      <vt:lpstr>    13.4  ANNUAL REPORTS</vt:lpstr>
      <vt:lpstr>    13.4  ANNUAL REPORTS</vt:lpstr>
      <vt:lpstr>    13.4  ANNUAL REPORTS</vt:lpstr>
      <vt:lpstr>    13.4  ANNUAL REPORTS</vt:lpstr>
      <vt:lpstr>    13.4  ANNUAL REPORTS</vt:lpstr>
      <vt:lpstr>    13.4  ANNUAL REPORTS</vt:lpstr>
      <vt:lpstr>    13.4  ANNUAL REPORTS</vt:lpstr>
      <vt:lpstr>    13.4  ANNUAL REPORTS</vt:lpstr>
      <vt:lpstr>    13.4  ANNUAL REPORTS</vt:lpstr>
      <vt:lpstr>    13.4  ANNUAL REPORTS</vt:lpstr>
      <vt:lpstr>    13.4  ANNUAL REPORTS</vt:lpstr>
      <vt:lpstr>    13.4  ANNUAL REPORTS</vt:lpstr>
      <vt:lpstr>    13.4  ANNUAL REPORTS</vt:lpstr>
      <vt:lpstr>    13.4  ANNUAL REPORTS</vt:lpstr>
      <vt:lpstr>    13.4  ANNUAL REPORTS</vt:lpstr>
      <vt:lpstr>    13.4  ANNUAL REPORTS</vt:lpstr>
      <vt:lpstr>    13.4  ANNUAL REPORTS</vt:lpstr>
      <vt:lpstr>    13.4  ANNUAL REPORTS</vt:lpstr>
      <vt:lpstr>    13.4  ANNUAL REPORTS</vt:lpstr>
      <vt:lpstr>    13.4  ANNUAL REPORTS</vt:lpstr>
      <vt:lpstr>    13.4  DATA SUBMISSION DYNAMICS</vt:lpstr>
      <vt:lpstr>    13.4  DATA SUBMISSION DYNAMICS</vt:lpstr>
      <vt:lpstr>    13.4  DATA SUBMISSION DYNAMICS</vt:lpstr>
      <vt:lpstr>    13.4  DATA SUBMISSION DYNAMICS</vt:lpstr>
      <vt:lpstr>    13.4  DATA SUBMISSION DYNAMICS</vt:lpstr>
      <vt:lpstr>    13.4  DATA SUBMISSION DYNAMICS</vt:lpstr>
      <vt:lpstr>THANK YOU FOR YOUR ATTENTION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Berislav Markovic</dc:creator>
  <cp:lastModifiedBy>Bojan Abramović</cp:lastModifiedBy>
  <cp:revision>618</cp:revision>
  <dcterms:created xsi:type="dcterms:W3CDTF">2011-04-14T13:56:18Z</dcterms:created>
  <dcterms:modified xsi:type="dcterms:W3CDTF">2018-06-04T11:42:11Z</dcterms:modified>
</cp:coreProperties>
</file>